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84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8288000" cy="10287000"/>
  <p:notesSz cx="6858000" cy="9144000"/>
  <p:embeddedFontLst>
    <p:embeddedFont>
      <p:font typeface="Canva Sans" panose="020B0604020202020204" charset="0"/>
      <p:regular r:id="rId30"/>
    </p:embeddedFont>
    <p:embeddedFont>
      <p:font typeface="Canva Sans Bold" panose="020B0604020202020204" charset="0"/>
      <p:regular r:id="rId31"/>
      <p:bold r:id="rId32"/>
    </p:embeddedFont>
    <p:embeddedFont>
      <p:font typeface="DM Sans" pitchFamily="2" charset="0"/>
      <p:regular r:id="rId33"/>
      <p:bold r:id="rId34"/>
      <p:italic r:id="rId35"/>
      <p:boldItalic r:id="rId36"/>
    </p:embeddedFont>
    <p:embeddedFont>
      <p:font typeface="DM Sans Bold" charset="0"/>
      <p:regular r:id="rId37"/>
      <p:bold r:id="rId38"/>
    </p:embeddedFont>
    <p:embeddedFont>
      <p:font typeface="DM Sans Bold Italics" panose="020B0604020202020204" charset="0"/>
      <p:regular r:id="rId39"/>
      <p:bold r:id="rId40"/>
      <p:italic r:id="rId41"/>
      <p:boldItalic r:id="rId42"/>
    </p:embeddedFont>
    <p:embeddedFont>
      <p:font typeface="TT Hoves" panose="020B0604020202020204" charset="0"/>
      <p:regular r:id="rId43"/>
    </p:embeddedFont>
    <p:embeddedFont>
      <p:font typeface="TT Hoves Bold" panose="020B0604020202020204" charset="0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50" y="6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Hossain" userId="252ad531-713f-471e-8cf5-9c365c40842d" providerId="ADAL" clId="{1A4524AA-689B-46FB-811B-6812E29FEA88}"/>
    <pc:docChg chg="modSld">
      <pc:chgData name="Sam Hossain" userId="252ad531-713f-471e-8cf5-9c365c40842d" providerId="ADAL" clId="{1A4524AA-689B-46FB-811B-6812E29FEA88}" dt="2025-09-07T06:37:11.287" v="71" actId="20577"/>
      <pc:docMkLst>
        <pc:docMk/>
      </pc:docMkLst>
      <pc:sldChg chg="modSp mod">
        <pc:chgData name="Sam Hossain" userId="252ad531-713f-471e-8cf5-9c365c40842d" providerId="ADAL" clId="{1A4524AA-689B-46FB-811B-6812E29FEA88}" dt="2025-09-07T06:37:11.287" v="71" actId="20577"/>
        <pc:sldMkLst>
          <pc:docMk/>
          <pc:sldMk cId="0" sldId="256"/>
        </pc:sldMkLst>
        <pc:spChg chg="mod">
          <ac:chgData name="Sam Hossain" userId="252ad531-713f-471e-8cf5-9c365c40842d" providerId="ADAL" clId="{1A4524AA-689B-46FB-811B-6812E29FEA88}" dt="2025-09-07T06:37:11.287" v="71" actId="20577"/>
          <ac:spMkLst>
            <pc:docMk/>
            <pc:sldMk cId="0" sldId="256"/>
            <ac:spMk id="4" creationId="{00000000-0000-0000-0000-000000000000}"/>
          </ac:spMkLst>
        </pc:spChg>
        <pc:spChg chg="mod">
          <ac:chgData name="Sam Hossain" userId="252ad531-713f-471e-8cf5-9c365c40842d" providerId="ADAL" clId="{1A4524AA-689B-46FB-811B-6812E29FEA88}" dt="2025-09-07T06:35:34.985" v="16" actId="20577"/>
          <ac:spMkLst>
            <pc:docMk/>
            <pc:sldMk cId="0" sldId="256"/>
            <ac:spMk id="5" creationId="{00000000-0000-0000-0000-000000000000}"/>
          </ac:spMkLst>
        </pc:spChg>
      </pc:sldChg>
    </pc:docChg>
  </pc:docChgLst>
  <pc:docChgLst>
    <pc:chgData name="Alisha Sahota" userId="S::24hd23@queensu.ca::000b9c2b-272c-4b6b-ba9e-2b92c0e82ae1" providerId="AD" clId="Web-{419A0BEE-D25B-B419-ADF0-8161E7AA3B36}"/>
    <pc:docChg chg="modSld">
      <pc:chgData name="Alisha Sahota" userId="S::24hd23@queensu.ca::000b9c2b-272c-4b6b-ba9e-2b92c0e82ae1" providerId="AD" clId="Web-{419A0BEE-D25B-B419-ADF0-8161E7AA3B36}" dt="2025-02-15T05:02:35.786" v="2" actId="20577"/>
      <pc:docMkLst>
        <pc:docMk/>
      </pc:docMkLst>
      <pc:sldChg chg="modSp">
        <pc:chgData name="Alisha Sahota" userId="S::24hd23@queensu.ca::000b9c2b-272c-4b6b-ba9e-2b92c0e82ae1" providerId="AD" clId="Web-{419A0BEE-D25B-B419-ADF0-8161E7AA3B36}" dt="2025-02-15T05:02:35.786" v="2" actId="20577"/>
        <pc:sldMkLst>
          <pc:docMk/>
          <pc:sldMk cId="0" sldId="282"/>
        </pc:sldMkLst>
      </pc:sldChg>
    </pc:docChg>
  </pc:docChgLst>
  <pc:docChgLst>
    <pc:chgData name="Sam Hossain" userId="252ad531-713f-471e-8cf5-9c365c40842d" providerId="ADAL" clId="{08D1C8DC-8C26-43A3-9AC5-236737C90053}"/>
    <pc:docChg chg="undo custSel addSld delSld modSld">
      <pc:chgData name="Sam Hossain" userId="252ad531-713f-471e-8cf5-9c365c40842d" providerId="ADAL" clId="{08D1C8DC-8C26-43A3-9AC5-236737C90053}" dt="2025-02-15T15:39:00.149" v="615" actId="14100"/>
      <pc:docMkLst>
        <pc:docMk/>
      </pc:docMkLst>
      <pc:sldChg chg="modSp mod">
        <pc:chgData name="Sam Hossain" userId="252ad531-713f-471e-8cf5-9c365c40842d" providerId="ADAL" clId="{08D1C8DC-8C26-43A3-9AC5-236737C90053}" dt="2025-02-15T15:14:46.365" v="6" actId="404"/>
        <pc:sldMkLst>
          <pc:docMk/>
          <pc:sldMk cId="0" sldId="258"/>
        </pc:sldMkLst>
      </pc:sldChg>
      <pc:sldChg chg="modSp mod">
        <pc:chgData name="Sam Hossain" userId="252ad531-713f-471e-8cf5-9c365c40842d" providerId="ADAL" clId="{08D1C8DC-8C26-43A3-9AC5-236737C90053}" dt="2025-02-15T15:17:09.374" v="18" actId="114"/>
        <pc:sldMkLst>
          <pc:docMk/>
          <pc:sldMk cId="0" sldId="262"/>
        </pc:sldMkLst>
      </pc:sldChg>
      <pc:sldChg chg="modSp mod">
        <pc:chgData name="Sam Hossain" userId="252ad531-713f-471e-8cf5-9c365c40842d" providerId="ADAL" clId="{08D1C8DC-8C26-43A3-9AC5-236737C90053}" dt="2025-02-15T15:19:10.574" v="45" actId="20577"/>
        <pc:sldMkLst>
          <pc:docMk/>
          <pc:sldMk cId="0" sldId="263"/>
        </pc:sldMkLst>
      </pc:sldChg>
      <pc:sldChg chg="modSp mod">
        <pc:chgData name="Sam Hossain" userId="252ad531-713f-471e-8cf5-9c365c40842d" providerId="ADAL" clId="{08D1C8DC-8C26-43A3-9AC5-236737C90053}" dt="2025-02-15T15:19:34.617" v="47" actId="14100"/>
        <pc:sldMkLst>
          <pc:docMk/>
          <pc:sldMk cId="0" sldId="264"/>
        </pc:sldMkLst>
      </pc:sldChg>
      <pc:sldChg chg="modSp mod">
        <pc:chgData name="Sam Hossain" userId="252ad531-713f-471e-8cf5-9c365c40842d" providerId="ADAL" clId="{08D1C8DC-8C26-43A3-9AC5-236737C90053}" dt="2025-02-15T15:20:41.879" v="90" actId="1038"/>
        <pc:sldMkLst>
          <pc:docMk/>
          <pc:sldMk cId="0" sldId="266"/>
        </pc:sldMkLst>
      </pc:sldChg>
      <pc:sldChg chg="del">
        <pc:chgData name="Sam Hossain" userId="252ad531-713f-471e-8cf5-9c365c40842d" providerId="ADAL" clId="{08D1C8DC-8C26-43A3-9AC5-236737C90053}" dt="2025-02-15T15:29:01.999" v="434" actId="47"/>
        <pc:sldMkLst>
          <pc:docMk/>
          <pc:sldMk cId="0" sldId="268"/>
        </pc:sldMkLst>
      </pc:sldChg>
      <pc:sldChg chg="modSp mod">
        <pc:chgData name="Sam Hossain" userId="252ad531-713f-471e-8cf5-9c365c40842d" providerId="ADAL" clId="{08D1C8DC-8C26-43A3-9AC5-236737C90053}" dt="2025-02-15T15:29:42.168" v="450" actId="20577"/>
        <pc:sldMkLst>
          <pc:docMk/>
          <pc:sldMk cId="0" sldId="272"/>
        </pc:sldMkLst>
      </pc:sldChg>
      <pc:sldChg chg="modSp mod">
        <pc:chgData name="Sam Hossain" userId="252ad531-713f-471e-8cf5-9c365c40842d" providerId="ADAL" clId="{08D1C8DC-8C26-43A3-9AC5-236737C90053}" dt="2025-02-15T15:37:11.335" v="612" actId="1036"/>
        <pc:sldMkLst>
          <pc:docMk/>
          <pc:sldMk cId="0" sldId="275"/>
        </pc:sldMkLst>
      </pc:sldChg>
      <pc:sldChg chg="modSp mod">
        <pc:chgData name="Sam Hossain" userId="252ad531-713f-471e-8cf5-9c365c40842d" providerId="ADAL" clId="{08D1C8DC-8C26-43A3-9AC5-236737C90053}" dt="2025-02-15T15:39:00.149" v="615" actId="14100"/>
        <pc:sldMkLst>
          <pc:docMk/>
          <pc:sldMk cId="0" sldId="276"/>
        </pc:sldMkLst>
      </pc:sldChg>
      <pc:sldChg chg="modSp mod">
        <pc:chgData name="Sam Hossain" userId="252ad531-713f-471e-8cf5-9c365c40842d" providerId="ADAL" clId="{08D1C8DC-8C26-43A3-9AC5-236737C90053}" dt="2025-02-15T15:35:24.471" v="606" actId="20577"/>
        <pc:sldMkLst>
          <pc:docMk/>
          <pc:sldMk cId="0" sldId="277"/>
        </pc:sldMkLst>
      </pc:sldChg>
      <pc:sldChg chg="modSp mod">
        <pc:chgData name="Sam Hossain" userId="252ad531-713f-471e-8cf5-9c365c40842d" providerId="ADAL" clId="{08D1C8DC-8C26-43A3-9AC5-236737C90053}" dt="2025-02-15T15:34:07.925" v="595" actId="1076"/>
        <pc:sldMkLst>
          <pc:docMk/>
          <pc:sldMk cId="0" sldId="278"/>
        </pc:sldMkLst>
      </pc:sldChg>
      <pc:sldChg chg="addSp delSp modSp add mod">
        <pc:chgData name="Sam Hossain" userId="252ad531-713f-471e-8cf5-9c365c40842d" providerId="ADAL" clId="{08D1C8DC-8C26-43A3-9AC5-236737C90053}" dt="2025-02-15T15:28:57.052" v="433" actId="1037"/>
        <pc:sldMkLst>
          <pc:docMk/>
          <pc:sldMk cId="2559805647" sldId="284"/>
        </pc:sldMkLst>
      </pc:sldChg>
    </pc:docChg>
  </pc:docChgLst>
  <pc:docChgLst>
    <pc:chgData name="Anthony Ramelo" userId="45fc0c39-4587-4d3c-b8d6-539d7fb7305a" providerId="ADAL" clId="{F685701E-66E3-8C4D-99F7-7BCDD23D9A86}"/>
    <pc:docChg chg="undo custSel modSld">
      <pc:chgData name="Anthony Ramelo" userId="45fc0c39-4587-4d3c-b8d6-539d7fb7305a" providerId="ADAL" clId="{F685701E-66E3-8C4D-99F7-7BCDD23D9A86}" dt="2025-02-15T14:48:02.012" v="521" actId="1076"/>
      <pc:docMkLst>
        <pc:docMk/>
      </pc:docMkLst>
      <pc:sldChg chg="modSp mod">
        <pc:chgData name="Anthony Ramelo" userId="45fc0c39-4587-4d3c-b8d6-539d7fb7305a" providerId="ADAL" clId="{F685701E-66E3-8C4D-99F7-7BCDD23D9A86}" dt="2025-02-15T14:48:02.012" v="521" actId="1076"/>
        <pc:sldMkLst>
          <pc:docMk/>
          <pc:sldMk cId="0" sldId="268"/>
        </pc:sldMkLst>
      </pc:sldChg>
    </pc:docChg>
  </pc:docChgLst>
  <pc:docChgLst>
    <pc:chgData name="Alisha Sahota" userId="S::24hd23@queensu.ca::000b9c2b-272c-4b6b-ba9e-2b92c0e82ae1" providerId="AD" clId="Web-{CC4FC072-C3F5-920C-DE6A-DF1394942D2C}"/>
    <pc:docChg chg="modSld">
      <pc:chgData name="Alisha Sahota" userId="S::24hd23@queensu.ca::000b9c2b-272c-4b6b-ba9e-2b92c0e82ae1" providerId="AD" clId="Web-{CC4FC072-C3F5-920C-DE6A-DF1394942D2C}" dt="2025-02-15T15:47:38.878" v="64"/>
      <pc:docMkLst>
        <pc:docMk/>
      </pc:docMkLst>
      <pc:sldChg chg="modSp">
        <pc:chgData name="Alisha Sahota" userId="S::24hd23@queensu.ca::000b9c2b-272c-4b6b-ba9e-2b92c0e82ae1" providerId="AD" clId="Web-{CC4FC072-C3F5-920C-DE6A-DF1394942D2C}" dt="2025-02-15T15:01:35.868" v="38" actId="1076"/>
        <pc:sldMkLst>
          <pc:docMk/>
          <pc:sldMk cId="0" sldId="259"/>
        </pc:sldMkLst>
      </pc:sldChg>
      <pc:sldChg chg="modSp">
        <pc:chgData name="Alisha Sahota" userId="S::24hd23@queensu.ca::000b9c2b-272c-4b6b-ba9e-2b92c0e82ae1" providerId="AD" clId="Web-{CC4FC072-C3F5-920C-DE6A-DF1394942D2C}" dt="2025-02-15T15:06:22.414" v="62" actId="20577"/>
        <pc:sldMkLst>
          <pc:docMk/>
          <pc:sldMk cId="0" sldId="260"/>
        </pc:sldMkLst>
      </pc:sldChg>
      <pc:sldChg chg="delSp">
        <pc:chgData name="Alisha Sahota" userId="S::24hd23@queensu.ca::000b9c2b-272c-4b6b-ba9e-2b92c0e82ae1" providerId="AD" clId="Web-{CC4FC072-C3F5-920C-DE6A-DF1394942D2C}" dt="2025-02-15T15:47:38.878" v="64"/>
        <pc:sldMkLst>
          <pc:docMk/>
          <pc:sldMk cId="0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D5905-8777-3949-867E-40FA3331C2D6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76238-0436-4F47-A1FE-BB7CA4D71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4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PCA – </a:t>
            </a:r>
          </a:p>
          <a:p>
            <a:r>
              <a:rPr lang="en-US"/>
              <a:t>ROBUSTSCALER – </a:t>
            </a:r>
          </a:p>
          <a:p>
            <a:r>
              <a:rPr lang="en-US"/>
              <a:t>WINSORIZATION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6238-0436-4F47-A1FE-BB7CA4D719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4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PDP – predictive data analysis: </a:t>
            </a:r>
            <a:r>
              <a:rPr lang="en-CA" b="0" i="0">
                <a:solidFill>
                  <a:srgbClr val="040C28"/>
                </a:solidFill>
                <a:effectLst/>
                <a:latin typeface="Google Sans"/>
              </a:rPr>
              <a:t>provide useful visualizations of the relationship between the variable of interest and the model's predictions</a:t>
            </a:r>
            <a:r>
              <a:rPr lang="en-CA" b="0" i="0">
                <a:solidFill>
                  <a:srgbClr val="1F1F1F"/>
                </a:solidFill>
                <a:effectLst/>
                <a:latin typeface="Google Sans"/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6238-0436-4F47-A1FE-BB7CA4D719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09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32.sv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14626" y="1948181"/>
            <a:ext cx="1692503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BD59"/>
                </a:solidFill>
                <a:latin typeface="TT Hoves Bold"/>
                <a:ea typeface="TT Hoves Bold"/>
                <a:cs typeface="TT Hoves Bold"/>
                <a:sym typeface="TT Hoves Bold"/>
              </a:rPr>
              <a:t>WALL STREET MEETS AI</a:t>
            </a:r>
            <a:r>
              <a:rPr lang="en-US" sz="9200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4626" y="3505613"/>
            <a:ext cx="16444674" cy="1588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ML-DRIVEN PORTFOLIO BUILDING </a:t>
            </a:r>
            <a:endParaRPr lang="en-US" sz="4600" dirty="0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ctr">
              <a:lnSpc>
                <a:spcPts val="6440"/>
              </a:lnSpc>
            </a:pPr>
            <a:r>
              <a:rPr lang="en-US" sz="460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BASED ON FUNDAMENTAL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04603" y="6504904"/>
            <a:ext cx="707879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Sam Hossain | Team Gordon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028700" y="9258300"/>
            <a:ext cx="1623060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28600" y="952500"/>
            <a:ext cx="17754600" cy="83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52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MODEL PERFORMANCE - MODEL 6 RANDOM FOREST </a:t>
            </a:r>
          </a:p>
        </p:txBody>
      </p:sp>
      <p:pic>
        <p:nvPicPr>
          <p:cNvPr id="3074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8D97A7B2-8C23-60FB-D771-8ECAD24E4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783" y="2198411"/>
            <a:ext cx="12588434" cy="750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513582" y="3663175"/>
          <a:ext cx="15653800" cy="5915024"/>
        </p:xfrm>
        <a:graphic>
          <a:graphicData uri="http://schemas.openxmlformats.org/drawingml/2006/table">
            <a:tbl>
              <a:tblPr/>
              <a:tblGrid>
                <a:gridCol w="2643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1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6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2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0681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Metric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RollingOLS(Model 1, 2 &amp; 3)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Logistic Regression (Model 4 &amp; 5)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Random Forest(Model 6)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793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Interpretability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30B43C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HIGH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30B43C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HIGH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FF3131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LOWER (Black Box)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91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Handling Non-Linearity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FF3131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POOR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FF3131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POOR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BF63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GOOD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91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Robustness to Outliers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FF3131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 1 &amp; 2 are sensitive, </a:t>
                      </a: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3131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 3 is better.                     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BF63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Double-scaled </a:t>
                      </a: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00BF63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 5 is better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BF63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Handles outliers well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691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Time-Series Awareness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BF63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YES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ED1C24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NO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ED1C24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NO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691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Best for Time-Series Forecasting?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BF63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RollingOLS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ED1C24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NOT IDEAL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ED1C24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NOT IDEAL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691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Best for Classification?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ED1C24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Not designed for classification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BF63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DECENT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BF63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Best for complex relationships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16203469" y="4196067"/>
            <a:ext cx="750020" cy="764352"/>
          </a:xfrm>
          <a:custGeom>
            <a:avLst/>
            <a:gdLst/>
            <a:ahLst/>
            <a:cxnLst/>
            <a:rect l="l" t="t" r="r" b="b"/>
            <a:pathLst>
              <a:path w="750020" h="764352">
                <a:moveTo>
                  <a:pt x="0" y="0"/>
                </a:moveTo>
                <a:lnTo>
                  <a:pt x="750020" y="0"/>
                </a:lnTo>
                <a:lnTo>
                  <a:pt x="750020" y="764352"/>
                </a:lnTo>
                <a:lnTo>
                  <a:pt x="0" y="76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800067" y="4196067"/>
            <a:ext cx="789784" cy="804876"/>
          </a:xfrm>
          <a:custGeom>
            <a:avLst/>
            <a:gdLst/>
            <a:ahLst/>
            <a:cxnLst/>
            <a:rect l="l" t="t" r="r" b="b"/>
            <a:pathLst>
              <a:path w="789784" h="804876">
                <a:moveTo>
                  <a:pt x="0" y="0"/>
                </a:moveTo>
                <a:lnTo>
                  <a:pt x="789784" y="0"/>
                </a:lnTo>
                <a:lnTo>
                  <a:pt x="789784" y="804875"/>
                </a:lnTo>
                <a:lnTo>
                  <a:pt x="0" y="804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13582" y="2372649"/>
            <a:ext cx="15439907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MODEL OBSERVATIONS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3582" y="1176483"/>
            <a:ext cx="2542790" cy="29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15276" y="4962842"/>
            <a:ext cx="5744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</p:txBody>
      </p:sp>
      <p:sp>
        <p:nvSpPr>
          <p:cNvPr id="9" name="Freeform 9"/>
          <p:cNvSpPr/>
          <p:nvPr/>
        </p:nvSpPr>
        <p:spPr>
          <a:xfrm>
            <a:off x="11724085" y="4196067"/>
            <a:ext cx="789784" cy="804876"/>
          </a:xfrm>
          <a:custGeom>
            <a:avLst/>
            <a:gdLst/>
            <a:ahLst/>
            <a:cxnLst/>
            <a:rect l="l" t="t" r="r" b="b"/>
            <a:pathLst>
              <a:path w="789784" h="804876">
                <a:moveTo>
                  <a:pt x="0" y="0"/>
                </a:moveTo>
                <a:lnTo>
                  <a:pt x="789784" y="0"/>
                </a:lnTo>
                <a:lnTo>
                  <a:pt x="789784" y="804875"/>
                </a:lnTo>
                <a:lnTo>
                  <a:pt x="0" y="804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804244" y="5094717"/>
            <a:ext cx="750020" cy="764352"/>
          </a:xfrm>
          <a:custGeom>
            <a:avLst/>
            <a:gdLst/>
            <a:ahLst/>
            <a:cxnLst/>
            <a:rect l="l" t="t" r="r" b="b"/>
            <a:pathLst>
              <a:path w="750020" h="764352">
                <a:moveTo>
                  <a:pt x="0" y="0"/>
                </a:moveTo>
                <a:lnTo>
                  <a:pt x="750020" y="0"/>
                </a:lnTo>
                <a:lnTo>
                  <a:pt x="750020" y="764352"/>
                </a:lnTo>
                <a:lnTo>
                  <a:pt x="0" y="76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203469" y="5054194"/>
            <a:ext cx="789784" cy="804876"/>
          </a:xfrm>
          <a:custGeom>
            <a:avLst/>
            <a:gdLst/>
            <a:ahLst/>
            <a:cxnLst/>
            <a:rect l="l" t="t" r="r" b="b"/>
            <a:pathLst>
              <a:path w="789784" h="804876">
                <a:moveTo>
                  <a:pt x="0" y="0"/>
                </a:moveTo>
                <a:lnTo>
                  <a:pt x="789784" y="0"/>
                </a:lnTo>
                <a:lnTo>
                  <a:pt x="789784" y="804875"/>
                </a:lnTo>
                <a:lnTo>
                  <a:pt x="0" y="804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763849" y="5094717"/>
            <a:ext cx="750020" cy="764352"/>
          </a:xfrm>
          <a:custGeom>
            <a:avLst/>
            <a:gdLst/>
            <a:ahLst/>
            <a:cxnLst/>
            <a:rect l="l" t="t" r="r" b="b"/>
            <a:pathLst>
              <a:path w="750020" h="764352">
                <a:moveTo>
                  <a:pt x="0" y="0"/>
                </a:moveTo>
                <a:lnTo>
                  <a:pt x="750020" y="0"/>
                </a:lnTo>
                <a:lnTo>
                  <a:pt x="750020" y="764352"/>
                </a:lnTo>
                <a:lnTo>
                  <a:pt x="0" y="76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819948" y="5954319"/>
            <a:ext cx="750020" cy="764352"/>
          </a:xfrm>
          <a:custGeom>
            <a:avLst/>
            <a:gdLst/>
            <a:ahLst/>
            <a:cxnLst/>
            <a:rect l="l" t="t" r="r" b="b"/>
            <a:pathLst>
              <a:path w="750020" h="764352">
                <a:moveTo>
                  <a:pt x="0" y="0"/>
                </a:moveTo>
                <a:lnTo>
                  <a:pt x="750021" y="0"/>
                </a:lnTo>
                <a:lnTo>
                  <a:pt x="750021" y="764352"/>
                </a:lnTo>
                <a:lnTo>
                  <a:pt x="0" y="76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1763849" y="6921151"/>
            <a:ext cx="750020" cy="764352"/>
          </a:xfrm>
          <a:custGeom>
            <a:avLst/>
            <a:gdLst/>
            <a:ahLst/>
            <a:cxnLst/>
            <a:rect l="l" t="t" r="r" b="b"/>
            <a:pathLst>
              <a:path w="750020" h="764352">
                <a:moveTo>
                  <a:pt x="0" y="0"/>
                </a:moveTo>
                <a:lnTo>
                  <a:pt x="750020" y="0"/>
                </a:lnTo>
                <a:lnTo>
                  <a:pt x="750020" y="764352"/>
                </a:lnTo>
                <a:lnTo>
                  <a:pt x="0" y="76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223351" y="6921151"/>
            <a:ext cx="750020" cy="764352"/>
          </a:xfrm>
          <a:custGeom>
            <a:avLst/>
            <a:gdLst/>
            <a:ahLst/>
            <a:cxnLst/>
            <a:rect l="l" t="t" r="r" b="b"/>
            <a:pathLst>
              <a:path w="750020" h="764352">
                <a:moveTo>
                  <a:pt x="0" y="0"/>
                </a:moveTo>
                <a:lnTo>
                  <a:pt x="750020" y="0"/>
                </a:lnTo>
                <a:lnTo>
                  <a:pt x="750020" y="764352"/>
                </a:lnTo>
                <a:lnTo>
                  <a:pt x="0" y="76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1763849" y="7780753"/>
            <a:ext cx="750020" cy="764352"/>
          </a:xfrm>
          <a:custGeom>
            <a:avLst/>
            <a:gdLst/>
            <a:ahLst/>
            <a:cxnLst/>
            <a:rect l="l" t="t" r="r" b="b"/>
            <a:pathLst>
              <a:path w="750020" h="764352">
                <a:moveTo>
                  <a:pt x="0" y="0"/>
                </a:moveTo>
                <a:lnTo>
                  <a:pt x="750020" y="0"/>
                </a:lnTo>
                <a:lnTo>
                  <a:pt x="750020" y="764352"/>
                </a:lnTo>
                <a:lnTo>
                  <a:pt x="0" y="76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6243232" y="7780753"/>
            <a:ext cx="750020" cy="764352"/>
          </a:xfrm>
          <a:custGeom>
            <a:avLst/>
            <a:gdLst/>
            <a:ahLst/>
            <a:cxnLst/>
            <a:rect l="l" t="t" r="r" b="b"/>
            <a:pathLst>
              <a:path w="750020" h="764352">
                <a:moveTo>
                  <a:pt x="0" y="0"/>
                </a:moveTo>
                <a:lnTo>
                  <a:pt x="750021" y="0"/>
                </a:lnTo>
                <a:lnTo>
                  <a:pt x="750021" y="764352"/>
                </a:lnTo>
                <a:lnTo>
                  <a:pt x="0" y="76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839830" y="8679409"/>
            <a:ext cx="750020" cy="764352"/>
          </a:xfrm>
          <a:custGeom>
            <a:avLst/>
            <a:gdLst/>
            <a:ahLst/>
            <a:cxnLst/>
            <a:rect l="l" t="t" r="r" b="b"/>
            <a:pathLst>
              <a:path w="750020" h="764352">
                <a:moveTo>
                  <a:pt x="0" y="0"/>
                </a:moveTo>
                <a:lnTo>
                  <a:pt x="750021" y="0"/>
                </a:lnTo>
                <a:lnTo>
                  <a:pt x="750021" y="764352"/>
                </a:lnTo>
                <a:lnTo>
                  <a:pt x="0" y="76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1763849" y="5934057"/>
            <a:ext cx="789784" cy="804876"/>
          </a:xfrm>
          <a:custGeom>
            <a:avLst/>
            <a:gdLst/>
            <a:ahLst/>
            <a:cxnLst/>
            <a:rect l="l" t="t" r="r" b="b"/>
            <a:pathLst>
              <a:path w="789784" h="804876">
                <a:moveTo>
                  <a:pt x="0" y="0"/>
                </a:moveTo>
                <a:lnTo>
                  <a:pt x="789784" y="0"/>
                </a:lnTo>
                <a:lnTo>
                  <a:pt x="789784" y="804876"/>
                </a:lnTo>
                <a:lnTo>
                  <a:pt x="0" y="804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6203469" y="5987672"/>
            <a:ext cx="789784" cy="804876"/>
          </a:xfrm>
          <a:custGeom>
            <a:avLst/>
            <a:gdLst/>
            <a:ahLst/>
            <a:cxnLst/>
            <a:rect l="l" t="t" r="r" b="b"/>
            <a:pathLst>
              <a:path w="789784" h="804876">
                <a:moveTo>
                  <a:pt x="0" y="0"/>
                </a:moveTo>
                <a:lnTo>
                  <a:pt x="789784" y="0"/>
                </a:lnTo>
                <a:lnTo>
                  <a:pt x="789784" y="804876"/>
                </a:lnTo>
                <a:lnTo>
                  <a:pt x="0" y="804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839830" y="6857405"/>
            <a:ext cx="789784" cy="804876"/>
          </a:xfrm>
          <a:custGeom>
            <a:avLst/>
            <a:gdLst/>
            <a:ahLst/>
            <a:cxnLst/>
            <a:rect l="l" t="t" r="r" b="b"/>
            <a:pathLst>
              <a:path w="789784" h="804876">
                <a:moveTo>
                  <a:pt x="0" y="0"/>
                </a:moveTo>
                <a:lnTo>
                  <a:pt x="789784" y="0"/>
                </a:lnTo>
                <a:lnTo>
                  <a:pt x="789784" y="804876"/>
                </a:lnTo>
                <a:lnTo>
                  <a:pt x="0" y="804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7839830" y="7801015"/>
            <a:ext cx="789784" cy="804876"/>
          </a:xfrm>
          <a:custGeom>
            <a:avLst/>
            <a:gdLst/>
            <a:ahLst/>
            <a:cxnLst/>
            <a:rect l="l" t="t" r="r" b="b"/>
            <a:pathLst>
              <a:path w="789784" h="804876">
                <a:moveTo>
                  <a:pt x="0" y="0"/>
                </a:moveTo>
                <a:lnTo>
                  <a:pt x="789784" y="0"/>
                </a:lnTo>
                <a:lnTo>
                  <a:pt x="789784" y="804875"/>
                </a:lnTo>
                <a:lnTo>
                  <a:pt x="0" y="804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1763849" y="8726080"/>
            <a:ext cx="789784" cy="804876"/>
          </a:xfrm>
          <a:custGeom>
            <a:avLst/>
            <a:gdLst/>
            <a:ahLst/>
            <a:cxnLst/>
            <a:rect l="l" t="t" r="r" b="b"/>
            <a:pathLst>
              <a:path w="789784" h="804876">
                <a:moveTo>
                  <a:pt x="0" y="0"/>
                </a:moveTo>
                <a:lnTo>
                  <a:pt x="789784" y="0"/>
                </a:lnTo>
                <a:lnTo>
                  <a:pt x="789784" y="804875"/>
                </a:lnTo>
                <a:lnTo>
                  <a:pt x="0" y="804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6243232" y="8726080"/>
            <a:ext cx="789784" cy="804876"/>
          </a:xfrm>
          <a:custGeom>
            <a:avLst/>
            <a:gdLst/>
            <a:ahLst/>
            <a:cxnLst/>
            <a:rect l="l" t="t" r="r" b="b"/>
            <a:pathLst>
              <a:path w="789784" h="804876">
                <a:moveTo>
                  <a:pt x="0" y="0"/>
                </a:moveTo>
                <a:lnTo>
                  <a:pt x="789785" y="0"/>
                </a:lnTo>
                <a:lnTo>
                  <a:pt x="789785" y="804875"/>
                </a:lnTo>
                <a:lnTo>
                  <a:pt x="0" y="804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16BA3-812F-A35C-DA04-7B7D3F666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0BEA78-2ACD-E612-1368-04A78DC6876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2CE6D14-36B5-8124-CA9C-83C015ACAF22}"/>
              </a:ext>
            </a:extLst>
          </p:cNvPr>
          <p:cNvSpPr/>
          <p:nvPr/>
        </p:nvSpPr>
        <p:spPr>
          <a:xfrm rot="-5400000">
            <a:off x="470701" y="3743952"/>
            <a:ext cx="6600633" cy="4428063"/>
          </a:xfrm>
          <a:custGeom>
            <a:avLst/>
            <a:gdLst/>
            <a:ahLst/>
            <a:cxnLst/>
            <a:rect l="l" t="t" r="r" b="b"/>
            <a:pathLst>
              <a:path w="6600633" h="4428063">
                <a:moveTo>
                  <a:pt x="0" y="0"/>
                </a:moveTo>
                <a:lnTo>
                  <a:pt x="6600633" y="0"/>
                </a:lnTo>
                <a:lnTo>
                  <a:pt x="6600633" y="4428063"/>
                </a:lnTo>
                <a:lnTo>
                  <a:pt x="0" y="442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FFAE450-BDD2-D399-BC74-B2BCD9462EB7}"/>
              </a:ext>
            </a:extLst>
          </p:cNvPr>
          <p:cNvSpPr/>
          <p:nvPr/>
        </p:nvSpPr>
        <p:spPr>
          <a:xfrm rot="-5400000">
            <a:off x="11214721" y="3896352"/>
            <a:ext cx="6600633" cy="4428063"/>
          </a:xfrm>
          <a:custGeom>
            <a:avLst/>
            <a:gdLst/>
            <a:ahLst/>
            <a:cxnLst/>
            <a:rect l="l" t="t" r="r" b="b"/>
            <a:pathLst>
              <a:path w="6600633" h="4428063">
                <a:moveTo>
                  <a:pt x="0" y="0"/>
                </a:moveTo>
                <a:lnTo>
                  <a:pt x="6600633" y="0"/>
                </a:lnTo>
                <a:lnTo>
                  <a:pt x="6600633" y="4428063"/>
                </a:lnTo>
                <a:lnTo>
                  <a:pt x="0" y="442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D918D10-3837-5288-82D1-ED6505648BD6}"/>
              </a:ext>
            </a:extLst>
          </p:cNvPr>
          <p:cNvSpPr/>
          <p:nvPr/>
        </p:nvSpPr>
        <p:spPr>
          <a:xfrm rot="-5400000">
            <a:off x="5843683" y="3896352"/>
            <a:ext cx="6600633" cy="4428063"/>
          </a:xfrm>
          <a:custGeom>
            <a:avLst/>
            <a:gdLst/>
            <a:ahLst/>
            <a:cxnLst/>
            <a:rect l="l" t="t" r="r" b="b"/>
            <a:pathLst>
              <a:path w="6600633" h="4428063">
                <a:moveTo>
                  <a:pt x="0" y="0"/>
                </a:moveTo>
                <a:lnTo>
                  <a:pt x="6600634" y="0"/>
                </a:lnTo>
                <a:lnTo>
                  <a:pt x="6600634" y="4428063"/>
                </a:lnTo>
                <a:lnTo>
                  <a:pt x="0" y="442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0D46C4D-5009-650B-D01B-19850E2F6C13}"/>
              </a:ext>
            </a:extLst>
          </p:cNvPr>
          <p:cNvSpPr/>
          <p:nvPr/>
        </p:nvSpPr>
        <p:spPr>
          <a:xfrm>
            <a:off x="8321031" y="4900517"/>
            <a:ext cx="1995583" cy="1995583"/>
          </a:xfrm>
          <a:custGeom>
            <a:avLst/>
            <a:gdLst/>
            <a:ahLst/>
            <a:cxnLst/>
            <a:rect l="l" t="t" r="r" b="b"/>
            <a:pathLst>
              <a:path w="1995583" h="1995583">
                <a:moveTo>
                  <a:pt x="0" y="0"/>
                </a:moveTo>
                <a:lnTo>
                  <a:pt x="1995584" y="0"/>
                </a:lnTo>
                <a:lnTo>
                  <a:pt x="1995584" y="1995583"/>
                </a:lnTo>
                <a:lnTo>
                  <a:pt x="0" y="1995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476B287-5865-9DC3-81F1-7545D98BFC43}"/>
              </a:ext>
            </a:extLst>
          </p:cNvPr>
          <p:cNvSpPr/>
          <p:nvPr/>
        </p:nvSpPr>
        <p:spPr>
          <a:xfrm>
            <a:off x="2524298" y="4838700"/>
            <a:ext cx="1952660" cy="2057400"/>
          </a:xfrm>
          <a:custGeom>
            <a:avLst/>
            <a:gdLst/>
            <a:ahLst/>
            <a:cxnLst/>
            <a:rect l="l" t="t" r="r" b="b"/>
            <a:pathLst>
              <a:path w="1952660" h="2057400">
                <a:moveTo>
                  <a:pt x="0" y="0"/>
                </a:moveTo>
                <a:lnTo>
                  <a:pt x="1952659" y="0"/>
                </a:lnTo>
                <a:lnTo>
                  <a:pt x="195265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0F3036A-69FA-1A10-81C8-3F5A9E72DBD8}"/>
              </a:ext>
            </a:extLst>
          </p:cNvPr>
          <p:cNvSpPr/>
          <p:nvPr/>
        </p:nvSpPr>
        <p:spPr>
          <a:xfrm>
            <a:off x="13403569" y="4976717"/>
            <a:ext cx="2222938" cy="2222938"/>
          </a:xfrm>
          <a:custGeom>
            <a:avLst/>
            <a:gdLst/>
            <a:ahLst/>
            <a:cxnLst/>
            <a:rect l="l" t="t" r="r" b="b"/>
            <a:pathLst>
              <a:path w="2222938" h="2222938">
                <a:moveTo>
                  <a:pt x="0" y="0"/>
                </a:moveTo>
                <a:lnTo>
                  <a:pt x="2222938" y="0"/>
                </a:lnTo>
                <a:lnTo>
                  <a:pt x="2222938" y="2222938"/>
                </a:lnTo>
                <a:lnTo>
                  <a:pt x="0" y="22229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C062623-BE1C-5142-B787-84AA80E132BD}"/>
              </a:ext>
            </a:extLst>
          </p:cNvPr>
          <p:cNvSpPr txBox="1"/>
          <p:nvPr/>
        </p:nvSpPr>
        <p:spPr>
          <a:xfrm>
            <a:off x="1386104" y="904875"/>
            <a:ext cx="6811483" cy="1425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32"/>
              </a:lnSpc>
            </a:pPr>
            <a:r>
              <a:rPr lang="en-US" sz="8542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MODEL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5368B9D-C86B-9C83-2EDB-CECDF016C567}"/>
              </a:ext>
            </a:extLst>
          </p:cNvPr>
          <p:cNvSpPr txBox="1"/>
          <p:nvPr/>
        </p:nvSpPr>
        <p:spPr>
          <a:xfrm>
            <a:off x="5638800" y="904875"/>
            <a:ext cx="5454944" cy="1425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32"/>
              </a:lnSpc>
            </a:pPr>
            <a:r>
              <a:rPr lang="en-US" sz="8542" b="1">
                <a:solidFill>
                  <a:srgbClr val="FFBD59"/>
                </a:solidFill>
                <a:latin typeface="TT Hoves Bold"/>
                <a:ea typeface="TT Hoves Bold"/>
                <a:cs typeface="TT Hoves Bold"/>
                <a:sym typeface="TT Hoves Bold"/>
              </a:rPr>
              <a:t>VERDICT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5A24178-7F42-C819-7884-428F4AC5E863}"/>
              </a:ext>
            </a:extLst>
          </p:cNvPr>
          <p:cNvSpPr txBox="1"/>
          <p:nvPr/>
        </p:nvSpPr>
        <p:spPr>
          <a:xfrm>
            <a:off x="1888985" y="3091522"/>
            <a:ext cx="3764065" cy="116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6 - Random Forest Double-Scaled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B6E0CAC-6F2D-7673-03BE-D5EC56434101}"/>
              </a:ext>
            </a:extLst>
          </p:cNvPr>
          <p:cNvSpPr txBox="1"/>
          <p:nvPr/>
        </p:nvSpPr>
        <p:spPr>
          <a:xfrm>
            <a:off x="12805831" y="3091522"/>
            <a:ext cx="3764065" cy="1798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5 - Logistic Regression Double-Scaled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D79A8A8-52A7-A4A3-9631-397FE5D3A18C}"/>
              </a:ext>
            </a:extLst>
          </p:cNvPr>
          <p:cNvSpPr txBox="1"/>
          <p:nvPr/>
        </p:nvSpPr>
        <p:spPr>
          <a:xfrm>
            <a:off x="7436791" y="3091522"/>
            <a:ext cx="3764065" cy="116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3 - RollingOLS Double-Scaled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A2C2F09-6B76-5796-47A2-824E3B021B53}"/>
              </a:ext>
            </a:extLst>
          </p:cNvPr>
          <p:cNvSpPr txBox="1"/>
          <p:nvPr/>
        </p:nvSpPr>
        <p:spPr>
          <a:xfrm>
            <a:off x="1676400" y="6972300"/>
            <a:ext cx="4038600" cy="2118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BEST FOR BINARY CLASSIFICATION</a:t>
            </a:r>
            <a:endParaRPr lang="en-US" sz="4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14B01FA-066A-A853-1B38-11B3BB627A3E}"/>
              </a:ext>
            </a:extLst>
          </p:cNvPr>
          <p:cNvSpPr txBox="1"/>
          <p:nvPr/>
        </p:nvSpPr>
        <p:spPr>
          <a:xfrm>
            <a:off x="7086600" y="6972300"/>
            <a:ext cx="4114256" cy="2812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BEST FOR PREDICTING RETURNS</a:t>
            </a:r>
          </a:p>
          <a:p>
            <a:pPr algn="ctr">
              <a:lnSpc>
                <a:spcPts val="5584"/>
              </a:lnSpc>
            </a:pPr>
            <a:endParaRPr lang="en-US" sz="4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26A08C40-FC45-410F-7947-6FDC571AD285}"/>
              </a:ext>
            </a:extLst>
          </p:cNvPr>
          <p:cNvSpPr txBox="1"/>
          <p:nvPr/>
        </p:nvSpPr>
        <p:spPr>
          <a:xfrm>
            <a:off x="12412137" y="7128210"/>
            <a:ext cx="4428063" cy="140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BEST FOR </a:t>
            </a:r>
          </a:p>
          <a:p>
            <a:pPr algn="ctr">
              <a:lnSpc>
                <a:spcPts val="5584"/>
              </a:lnSpc>
            </a:pPr>
            <a:r>
              <a:rPr lang="en-U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SIMPLICITY</a:t>
            </a:r>
            <a:endParaRPr lang="en-US" sz="4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255980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9972" y="0"/>
            <a:ext cx="7593985" cy="10287000"/>
            <a:chOff x="0" y="0"/>
            <a:chExt cx="1202800" cy="16293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2800" cy="1629342"/>
            </a:xfrm>
            <a:custGeom>
              <a:avLst/>
              <a:gdLst/>
              <a:ahLst/>
              <a:cxnLst/>
              <a:rect l="l" t="t" r="r" b="b"/>
              <a:pathLst>
                <a:path w="1202800" h="1629342">
                  <a:moveTo>
                    <a:pt x="0" y="0"/>
                  </a:moveTo>
                  <a:lnTo>
                    <a:pt x="1202800" y="0"/>
                  </a:lnTo>
                  <a:lnTo>
                    <a:pt x="1202800" y="1629342"/>
                  </a:lnTo>
                  <a:lnTo>
                    <a:pt x="0" y="1629342"/>
                  </a:lnTo>
                  <a:close/>
                </a:path>
              </a:pathLst>
            </a:custGeom>
            <a:blipFill>
              <a:blip r:embed="rId2">
                <a:alphaModFix amt="89000"/>
              </a:blip>
              <a:stretch>
                <a:fillRect l="-33740" r="-693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174353" y="9244012"/>
            <a:ext cx="16084947" cy="14288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13582" y="2372649"/>
            <a:ext cx="942863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SUPPLEMENTARY FILES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3582" y="1176483"/>
            <a:ext cx="2542790" cy="29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4147" y="3687735"/>
            <a:ext cx="586308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Building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4147" y="4563110"/>
            <a:ext cx="5131453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See Ranking 21 File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89466" y="5462259"/>
            <a:ext cx="72398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Performance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9643" y="6337634"/>
            <a:ext cx="392943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See Charts 7, 8 &amp; 9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513582" y="3702965"/>
          <a:ext cx="12204606" cy="6181725"/>
        </p:xfrm>
        <a:graphic>
          <a:graphicData uri="http://schemas.openxmlformats.org/drawingml/2006/table">
            <a:tbl>
              <a:tblPr/>
              <a:tblGrid>
                <a:gridCol w="3424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3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5108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FinalCumReturn (%)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FinalCumReturn ($)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Avg Monthly Return (%)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Monthly Return StdDev (%)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031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Actual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4.96E+10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4.96E+10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9.88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6.45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60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S&amp;P500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282.11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382.11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0.72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4.48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60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DowJones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251.66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351.66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0.68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4.32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60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Nasdaq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580.69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680.69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1.03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5.28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031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SPTSX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85.93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185.93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0.37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3.92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462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RollingOLS Single-scaled 1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1,587.15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1,687.15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1.37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3.25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8462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RollingOLS Single-scaled 2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2,095.94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2,195.94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1.51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3.81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8031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Logistic Single-scaled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366.27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466.27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0.76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2.85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760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RollingOLS Double-scaled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1,425.42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1,525.42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1.34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3.75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760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Logistic Double-scaled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938.96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1,038.96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1.14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3.30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760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Random Forest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30,873.56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30,973.56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2.73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2.85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513582" y="2372649"/>
            <a:ext cx="15439907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PORTFOLIO PERFORMANCE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3582" y="1176483"/>
            <a:ext cx="2542790" cy="29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13582" y="3525174"/>
            <a:ext cx="5734556" cy="811010"/>
            <a:chOff x="0" y="0"/>
            <a:chExt cx="1510336" cy="2135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10336" cy="213599"/>
            </a:xfrm>
            <a:custGeom>
              <a:avLst/>
              <a:gdLst/>
              <a:ahLst/>
              <a:cxnLst/>
              <a:rect l="l" t="t" r="r" b="b"/>
              <a:pathLst>
                <a:path w="1510336" h="213599">
                  <a:moveTo>
                    <a:pt x="0" y="0"/>
                  </a:moveTo>
                  <a:lnTo>
                    <a:pt x="1510336" y="0"/>
                  </a:lnTo>
                  <a:lnTo>
                    <a:pt x="1510336" y="213599"/>
                  </a:lnTo>
                  <a:lnTo>
                    <a:pt x="0" y="21359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10336" cy="251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13582" y="4555549"/>
            <a:ext cx="5734556" cy="811010"/>
            <a:chOff x="0" y="0"/>
            <a:chExt cx="1510336" cy="2135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0336" cy="213599"/>
            </a:xfrm>
            <a:custGeom>
              <a:avLst/>
              <a:gdLst/>
              <a:ahLst/>
              <a:cxnLst/>
              <a:rect l="l" t="t" r="r" b="b"/>
              <a:pathLst>
                <a:path w="1510336" h="213599">
                  <a:moveTo>
                    <a:pt x="0" y="0"/>
                  </a:moveTo>
                  <a:lnTo>
                    <a:pt x="1510336" y="0"/>
                  </a:lnTo>
                  <a:lnTo>
                    <a:pt x="1510336" y="213599"/>
                  </a:lnTo>
                  <a:lnTo>
                    <a:pt x="0" y="21359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10336" cy="251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13582" y="2372649"/>
            <a:ext cx="10822292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PORTFOLIO OBSERVATIONS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3582" y="1176483"/>
            <a:ext cx="2542790" cy="29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7870" y="3687474"/>
            <a:ext cx="53143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WIDE OUTPERFORMANCE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22300" y="3493914"/>
            <a:ext cx="7990685" cy="82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Model-based strategies (RollingOLS, Logistic, Random Forest) </a:t>
            </a:r>
            <a:r>
              <a:rPr lang="en-US" sz="2359" b="1" i="1">
                <a:solidFill>
                  <a:srgbClr val="004AAD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outstrip benchmarks significantly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7870" y="4717849"/>
            <a:ext cx="53143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RANDOM FOREST LEADS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22300" y="4524289"/>
            <a:ext cx="7990685" cy="82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3087.36% final return </a:t>
            </a:r>
          </a:p>
          <a:p>
            <a:pPr algn="l">
              <a:lnSpc>
                <a:spcPts val="3302"/>
              </a:lnSpc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grows </a:t>
            </a: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$100 to ~$3,097.36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13582" y="5614209"/>
            <a:ext cx="5734556" cy="811010"/>
            <a:chOff x="0" y="0"/>
            <a:chExt cx="1510336" cy="2135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10336" cy="213599"/>
            </a:xfrm>
            <a:custGeom>
              <a:avLst/>
              <a:gdLst/>
              <a:ahLst/>
              <a:cxnLst/>
              <a:rect l="l" t="t" r="r" b="b"/>
              <a:pathLst>
                <a:path w="1510336" h="213599">
                  <a:moveTo>
                    <a:pt x="0" y="0"/>
                  </a:moveTo>
                  <a:lnTo>
                    <a:pt x="1510336" y="0"/>
                  </a:lnTo>
                  <a:lnTo>
                    <a:pt x="1510336" y="213599"/>
                  </a:lnTo>
                  <a:lnTo>
                    <a:pt x="0" y="21359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10336" cy="251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27870" y="5776509"/>
            <a:ext cx="53143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ROLLING OLS STRENGTH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22300" y="5582949"/>
            <a:ext cx="10138055" cy="82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All 3 Rolling OLS variants combine strong returns with manageable volatility, offering a </a:t>
            </a:r>
            <a:r>
              <a:rPr lang="en-US" sz="2359" b="1" i="1">
                <a:solidFill>
                  <a:srgbClr val="004AAD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balanced high-performance option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513582" y="6672869"/>
            <a:ext cx="5734556" cy="811010"/>
            <a:chOff x="0" y="0"/>
            <a:chExt cx="1510336" cy="21359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10336" cy="213599"/>
            </a:xfrm>
            <a:custGeom>
              <a:avLst/>
              <a:gdLst/>
              <a:ahLst/>
              <a:cxnLst/>
              <a:rect l="l" t="t" r="r" b="b"/>
              <a:pathLst>
                <a:path w="1510336" h="213599">
                  <a:moveTo>
                    <a:pt x="0" y="0"/>
                  </a:moveTo>
                  <a:lnTo>
                    <a:pt x="1510336" y="0"/>
                  </a:lnTo>
                  <a:lnTo>
                    <a:pt x="1510336" y="213599"/>
                  </a:lnTo>
                  <a:lnTo>
                    <a:pt x="0" y="21359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510336" cy="251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727870" y="6835169"/>
            <a:ext cx="53143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LOGISTIC LAGS BUT STILL BEATS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522300" y="6641610"/>
            <a:ext cx="10138055" cy="82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Double-scaled (938.96%) far exceeds benchmark returns yet, falls short of the RollingOLS and RandomForest outcomes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513582" y="7731530"/>
            <a:ext cx="5734556" cy="811010"/>
            <a:chOff x="0" y="0"/>
            <a:chExt cx="1510336" cy="21359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10336" cy="213599"/>
            </a:xfrm>
            <a:custGeom>
              <a:avLst/>
              <a:gdLst/>
              <a:ahLst/>
              <a:cxnLst/>
              <a:rect l="l" t="t" r="r" b="b"/>
              <a:pathLst>
                <a:path w="1510336" h="213599">
                  <a:moveTo>
                    <a:pt x="0" y="0"/>
                  </a:moveTo>
                  <a:lnTo>
                    <a:pt x="1510336" y="0"/>
                  </a:lnTo>
                  <a:lnTo>
                    <a:pt x="1510336" y="213599"/>
                  </a:lnTo>
                  <a:lnTo>
                    <a:pt x="0" y="21359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510336" cy="251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27870" y="7893830"/>
            <a:ext cx="53143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LOWER VOLATILITY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22300" y="7700270"/>
            <a:ext cx="10138055" cy="82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Random Forest and Logistic Single-scaled show ~2.85% monthly std. dev., well below the actual portfolio’s 6.45%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513582" y="8790190"/>
            <a:ext cx="5734556" cy="811010"/>
            <a:chOff x="0" y="0"/>
            <a:chExt cx="1510336" cy="21359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10336" cy="213599"/>
            </a:xfrm>
            <a:custGeom>
              <a:avLst/>
              <a:gdLst/>
              <a:ahLst/>
              <a:cxnLst/>
              <a:rect l="l" t="t" r="r" b="b"/>
              <a:pathLst>
                <a:path w="1510336" h="213599">
                  <a:moveTo>
                    <a:pt x="0" y="0"/>
                  </a:moveTo>
                  <a:lnTo>
                    <a:pt x="1510336" y="0"/>
                  </a:lnTo>
                  <a:lnTo>
                    <a:pt x="1510336" y="213599"/>
                  </a:lnTo>
                  <a:lnTo>
                    <a:pt x="0" y="21359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510336" cy="251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727870" y="8952490"/>
            <a:ext cx="53143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IMPOSSIBLITY OF “ACTUAL”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522300" y="8758930"/>
            <a:ext cx="5705769" cy="82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4.96E+10% final return is </a:t>
            </a:r>
            <a:r>
              <a:rPr lang="en-US" sz="2359" b="1" i="1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implausible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likely a scaling issue.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470701" y="3743952"/>
            <a:ext cx="6600633" cy="4428063"/>
          </a:xfrm>
          <a:custGeom>
            <a:avLst/>
            <a:gdLst/>
            <a:ahLst/>
            <a:cxnLst/>
            <a:rect l="l" t="t" r="r" b="b"/>
            <a:pathLst>
              <a:path w="6600633" h="4428063">
                <a:moveTo>
                  <a:pt x="0" y="0"/>
                </a:moveTo>
                <a:lnTo>
                  <a:pt x="6600633" y="0"/>
                </a:lnTo>
                <a:lnTo>
                  <a:pt x="6600633" y="4428063"/>
                </a:lnTo>
                <a:lnTo>
                  <a:pt x="0" y="442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1214721" y="3896352"/>
            <a:ext cx="6600633" cy="4428063"/>
          </a:xfrm>
          <a:custGeom>
            <a:avLst/>
            <a:gdLst/>
            <a:ahLst/>
            <a:cxnLst/>
            <a:rect l="l" t="t" r="r" b="b"/>
            <a:pathLst>
              <a:path w="6600633" h="4428063">
                <a:moveTo>
                  <a:pt x="0" y="0"/>
                </a:moveTo>
                <a:lnTo>
                  <a:pt x="6600633" y="0"/>
                </a:lnTo>
                <a:lnTo>
                  <a:pt x="6600633" y="4428063"/>
                </a:lnTo>
                <a:lnTo>
                  <a:pt x="0" y="442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>
            <a:off x="5843683" y="3896352"/>
            <a:ext cx="6600633" cy="4428063"/>
          </a:xfrm>
          <a:custGeom>
            <a:avLst/>
            <a:gdLst/>
            <a:ahLst/>
            <a:cxnLst/>
            <a:rect l="l" t="t" r="r" b="b"/>
            <a:pathLst>
              <a:path w="6600633" h="4428063">
                <a:moveTo>
                  <a:pt x="0" y="0"/>
                </a:moveTo>
                <a:lnTo>
                  <a:pt x="6600634" y="0"/>
                </a:lnTo>
                <a:lnTo>
                  <a:pt x="6600634" y="4428063"/>
                </a:lnTo>
                <a:lnTo>
                  <a:pt x="0" y="442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321031" y="5143500"/>
            <a:ext cx="1995583" cy="1995583"/>
          </a:xfrm>
          <a:custGeom>
            <a:avLst/>
            <a:gdLst/>
            <a:ahLst/>
            <a:cxnLst/>
            <a:rect l="l" t="t" r="r" b="b"/>
            <a:pathLst>
              <a:path w="1995583" h="1995583">
                <a:moveTo>
                  <a:pt x="0" y="0"/>
                </a:moveTo>
                <a:lnTo>
                  <a:pt x="1995584" y="0"/>
                </a:lnTo>
                <a:lnTo>
                  <a:pt x="1995584" y="1995583"/>
                </a:lnTo>
                <a:lnTo>
                  <a:pt x="0" y="1995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524298" y="5081683"/>
            <a:ext cx="1952660" cy="2057400"/>
          </a:xfrm>
          <a:custGeom>
            <a:avLst/>
            <a:gdLst/>
            <a:ahLst/>
            <a:cxnLst/>
            <a:rect l="l" t="t" r="r" b="b"/>
            <a:pathLst>
              <a:path w="1952660" h="2057400">
                <a:moveTo>
                  <a:pt x="0" y="0"/>
                </a:moveTo>
                <a:lnTo>
                  <a:pt x="1952659" y="0"/>
                </a:lnTo>
                <a:lnTo>
                  <a:pt x="195265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403569" y="5143500"/>
            <a:ext cx="2222938" cy="2222938"/>
          </a:xfrm>
          <a:custGeom>
            <a:avLst/>
            <a:gdLst/>
            <a:ahLst/>
            <a:cxnLst/>
            <a:rect l="l" t="t" r="r" b="b"/>
            <a:pathLst>
              <a:path w="2222938" h="2222938">
                <a:moveTo>
                  <a:pt x="0" y="0"/>
                </a:moveTo>
                <a:lnTo>
                  <a:pt x="2222938" y="0"/>
                </a:lnTo>
                <a:lnTo>
                  <a:pt x="2222938" y="2222938"/>
                </a:lnTo>
                <a:lnTo>
                  <a:pt x="0" y="22229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386104" y="904875"/>
            <a:ext cx="6811483" cy="1425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32"/>
              </a:lnSpc>
            </a:pPr>
            <a:r>
              <a:rPr lang="en-US" sz="8542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PORTFOLIO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1757" y="904875"/>
            <a:ext cx="5454944" cy="1425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32"/>
              </a:lnSpc>
            </a:pPr>
            <a:r>
              <a:rPr lang="en-US" sz="8542" b="1">
                <a:solidFill>
                  <a:srgbClr val="FFBD59"/>
                </a:solidFill>
                <a:latin typeface="TT Hoves Bold"/>
                <a:ea typeface="TT Hoves Bold"/>
                <a:cs typeface="TT Hoves Bold"/>
                <a:sym typeface="TT Hoves Bold"/>
              </a:rPr>
              <a:t>VERDICT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88985" y="3091522"/>
            <a:ext cx="376406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6 - Random Forest Double-Scaled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05831" y="3091522"/>
            <a:ext cx="376406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5 - Logistic Regression Double-Scaled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36791" y="3091522"/>
            <a:ext cx="376406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3 - RollingOLS Double-Scaled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8931" y="7549927"/>
            <a:ext cx="4428063" cy="138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HIGHEST </a:t>
            </a:r>
          </a:p>
          <a:p>
            <a:pPr algn="ctr">
              <a:lnSpc>
                <a:spcPts val="5584"/>
              </a:lnSpc>
            </a:pPr>
            <a:r>
              <a:rPr lang="en-US" sz="39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GAINS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29969" y="7549927"/>
            <a:ext cx="4428063" cy="138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MOST CONSISTENT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01006" y="7549927"/>
            <a:ext cx="4428063" cy="138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BALANCED OPTION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19200" y="952500"/>
            <a:ext cx="16230599" cy="83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52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FEATURE IMPORTANCE - MODEL 3 ROLLING OLS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CD683A-3346-1268-286C-9F10DE08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90" y="2512722"/>
            <a:ext cx="13891620" cy="682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19200" y="952500"/>
            <a:ext cx="15620999" cy="83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52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FEATURE IMPORTANCE - MODEL 5 LOGISTIC</a:t>
            </a:r>
          </a:p>
        </p:txBody>
      </p:sp>
      <p:pic>
        <p:nvPicPr>
          <p:cNvPr id="5122" name="Picture 2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9DC1B0D7-4497-308C-65F0-660F87125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112" y="2743371"/>
            <a:ext cx="13165173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952500"/>
            <a:ext cx="18288000" cy="83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52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FEATURE IMPORTANCE - MODEL 6 RANDOM FOREST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C20F099-F6F6-C234-BFFC-D4F7E6524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538" y="2693817"/>
            <a:ext cx="13340924" cy="664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9472357" y="3923492"/>
            <a:ext cx="0" cy="5069841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13582" y="2372649"/>
            <a:ext cx="6586051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DATA CLEANING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3582" y="1176483"/>
            <a:ext cx="2542790" cy="29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00715" y="3866342"/>
            <a:ext cx="7702843" cy="512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During the </a:t>
            </a:r>
            <a:r>
              <a:rPr lang="en-US" sz="28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Exploratory Data Analysis (EDA)</a:t>
            </a:r>
            <a:r>
              <a:rPr lang="en-US" sz="2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the following steps were taken: </a:t>
            </a:r>
          </a:p>
          <a:p>
            <a:pPr marL="1252208" lvl="2" indent="-417403" algn="l">
              <a:lnSpc>
                <a:spcPts val="405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Identified outliers &amp; missing data </a:t>
            </a:r>
          </a:p>
          <a:p>
            <a:pPr marL="1252208" lvl="2" indent="-417403" algn="l">
              <a:lnSpc>
                <a:spcPts val="405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Applied a 5% winsorization to reduce extreme outliers </a:t>
            </a:r>
          </a:p>
          <a:p>
            <a:pPr marL="1252208" lvl="2" indent="-417403" algn="l">
              <a:lnSpc>
                <a:spcPts val="405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Removed rows with &gt; 50% missing values (3,000+ rows reduced) </a:t>
            </a:r>
          </a:p>
          <a:p>
            <a:pPr marL="1252208" lvl="2" indent="-417403" algn="l">
              <a:lnSpc>
                <a:spcPts val="405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Removed columns with &gt; 25% missing values (2 variables reduced) </a:t>
            </a:r>
          </a:p>
          <a:p>
            <a:pPr algn="l">
              <a:lnSpc>
                <a:spcPts val="4059"/>
              </a:lnSpc>
            </a:pPr>
            <a:endParaRPr lang="en-US" sz="28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4698" y="3931937"/>
            <a:ext cx="7927368" cy="4706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Merged 3 datasets (i.e. Ratios, Returns, Sectors) into one dataset (148,000+ rows)</a:t>
            </a:r>
          </a:p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Re-named variables for easy understanding </a:t>
            </a:r>
          </a:p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Removed 3 sectors that were not required </a:t>
            </a:r>
          </a:p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Imputed Sectors data with one-hot encoding </a:t>
            </a:r>
          </a:p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Converted all columns to int64 and float74</a:t>
            </a:r>
          </a:p>
          <a:p>
            <a:pPr algn="l">
              <a:lnSpc>
                <a:spcPts val="4059"/>
              </a:lnSpc>
            </a:pPr>
            <a:endParaRPr lang="en-US" sz="289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14400" y="952500"/>
            <a:ext cx="16611599" cy="83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52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FEATURE IMPORTANCE - GLOBAL (SHAP)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29FC5DC-28B4-DA7F-0AF3-65BF2DDD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81300"/>
            <a:ext cx="5188253" cy="555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D84E75D-DF5D-D2F7-92AB-151242F2A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453" y="2781300"/>
            <a:ext cx="5188253" cy="555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0B8289C3-BECF-CF77-7AFA-AE040C653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400" y="2781300"/>
            <a:ext cx="5188253" cy="555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D597D74C-5C24-AFDB-CCA2-D393FD901189}"/>
              </a:ext>
            </a:extLst>
          </p:cNvPr>
          <p:cNvSpPr txBox="1"/>
          <p:nvPr/>
        </p:nvSpPr>
        <p:spPr>
          <a:xfrm>
            <a:off x="762000" y="9639300"/>
            <a:ext cx="148590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FBD59"/>
                </a:solidFill>
                <a:latin typeface="TT Hoves Bold"/>
                <a:ea typeface="TT Hoves Bold"/>
                <a:cs typeface="TT Hoves Bold"/>
                <a:sym typeface="TT Hoves Bold"/>
              </a:rPr>
              <a:t>* Shapley Additive exPlanations (SHAP) – how the individual features in the models contribute to the return prediction.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960449"/>
              </p:ext>
            </p:extLst>
          </p:nvPr>
        </p:nvGraphicFramePr>
        <p:xfrm>
          <a:off x="1513582" y="3554730"/>
          <a:ext cx="15219849" cy="6081857"/>
        </p:xfrm>
        <a:graphic>
          <a:graphicData uri="http://schemas.openxmlformats.org/drawingml/2006/table">
            <a:tbl>
              <a:tblPr/>
              <a:tblGrid>
                <a:gridCol w="3619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6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9246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Observations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Implications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0371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Magnitude 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Differences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 5: Highest SHAP</a:t>
                      </a:r>
                    </a:p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 6: Lowest</a:t>
                      </a:r>
                    </a:p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 3: Moderate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Logistic model stresses strong predictors; focus on ranks.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6806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Key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4AA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PCA_Profitability_1 is top in all.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 ​</a:t>
                      </a:r>
                    </a:p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PCA_Capital_Allocation_1/2 are high in Model 5.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Profitability and capital allocation drive outcomes consistently.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6806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Sector Effects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4AA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Sector_Energy is strong in Models 3 &amp; 5, weak in Model 6.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 ​Other sectors vary.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Linear/logistic models capture sectors directly; RF spreads effects.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0371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Variability &amp; Sensitivity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 3 has higher variability; Model 6 is more consistent.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Variability shows differing feature impact; consistency aids reliability.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513582" y="2372649"/>
            <a:ext cx="15563796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FEATURE IMPORTANCE - GLOBAL (SHAP)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3582" y="1176483"/>
            <a:ext cx="2542790" cy="293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90600" y="952501"/>
            <a:ext cx="16230599" cy="83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52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FEATURE IMPORTANCE - LOCAL (LIME)</a:t>
            </a:r>
          </a:p>
        </p:txBody>
      </p:sp>
      <p:pic>
        <p:nvPicPr>
          <p:cNvPr id="8194" name="Picture 2" descr="A chart with red and green squares&#10;&#10;AI-generated content may be incorrect.">
            <a:extLst>
              <a:ext uri="{FF2B5EF4-FFF2-40B4-BE49-F238E27FC236}">
                <a16:creationId xmlns:a16="http://schemas.microsoft.com/office/drawing/2014/main" id="{996FCABE-B36B-59F2-1271-0A2E47A5F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2393" y="3619500"/>
            <a:ext cx="5834101" cy="400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1EC5A8B1-30B8-2F69-ADFA-2EF83814A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19500"/>
            <a:ext cx="5834101" cy="400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6067FCFA-85E5-670B-3FA4-6A890B921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04" y="3619500"/>
            <a:ext cx="5358384" cy="400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4C765681-BC5D-AFF6-1BE6-D0F4C2FB29A7}"/>
              </a:ext>
            </a:extLst>
          </p:cNvPr>
          <p:cNvSpPr txBox="1"/>
          <p:nvPr/>
        </p:nvSpPr>
        <p:spPr>
          <a:xfrm>
            <a:off x="533400" y="9144231"/>
            <a:ext cx="14859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1">
                <a:solidFill>
                  <a:srgbClr val="FFBD59"/>
                </a:solidFill>
                <a:latin typeface="TT Hoves Bold"/>
                <a:ea typeface="TT Hoves Bold"/>
                <a:cs typeface="TT Hoves Bold"/>
                <a:sym typeface="TT Hoves Bold"/>
              </a:rPr>
              <a:t>* Local Interpretable Model-Agnostic Explanations (LIME) – tells you why a specific return prediction was made based on the most relevant features of that particular data point.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513582" y="3727581"/>
          <a:ext cx="16489976" cy="6048374"/>
        </p:xfrm>
        <a:graphic>
          <a:graphicData uri="http://schemas.openxmlformats.org/drawingml/2006/table">
            <a:tbl>
              <a:tblPr/>
              <a:tblGrid>
                <a:gridCol w="2914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0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0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3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13068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Highest Impact Feature (Impact Value)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Key Observations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Recommendations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5102"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 3 (RollingOLS)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Sector_Energy (0.425)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Sector_Energy has a </a:t>
                      </a:r>
                      <a:r>
                        <a:rPr lang="en-US" sz="1899" b="1">
                          <a:solidFill>
                            <a:srgbClr val="004AA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very strong negative effect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pulling the prediction down a lot.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Review energy sector data closely and check if its strong influence is justified or if the model over-relies on it.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5102"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 5 (Logistic)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Sector_Energy (0.163)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Sector_Energy still drives the prediction downward, but the </a:t>
                      </a:r>
                      <a:r>
                        <a:rPr lang="en-US" sz="1899" b="1">
                          <a:solidFill>
                            <a:srgbClr val="004AA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effect is milder</a:t>
                      </a:r>
                      <a:r>
                        <a:rPr lang="en-US" sz="18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Ensure that energy sector signals are consistent; compare with other models to validate its influence.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5102"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 6 (Random Forest)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PS (0.0383)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4AA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No single feature dominates; here, PS slightly increases 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the prediction, with overall effects spread.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Look at the combined effect of many features instead of one dominant driver; use this model for a balanced view of factors.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513582" y="2372649"/>
            <a:ext cx="15563796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FEATURE IMPORTANCE - LOCAL (LIME)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3582" y="1176483"/>
            <a:ext cx="2542790" cy="293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1513582" y="9179310"/>
            <a:ext cx="1385056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887669" y="1710983"/>
            <a:ext cx="6150529" cy="8992668"/>
            <a:chOff x="0" y="0"/>
            <a:chExt cx="1619892" cy="2368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9892" cy="2368439"/>
            </a:xfrm>
            <a:custGeom>
              <a:avLst/>
              <a:gdLst/>
              <a:ahLst/>
              <a:cxnLst/>
              <a:rect l="l" t="t" r="r" b="b"/>
              <a:pathLst>
                <a:path w="1619892" h="2368439">
                  <a:moveTo>
                    <a:pt x="25175" y="0"/>
                  </a:moveTo>
                  <a:lnTo>
                    <a:pt x="1594718" y="0"/>
                  </a:lnTo>
                  <a:cubicBezTo>
                    <a:pt x="1601394" y="0"/>
                    <a:pt x="1607798" y="2652"/>
                    <a:pt x="1612519" y="7374"/>
                  </a:cubicBezTo>
                  <a:cubicBezTo>
                    <a:pt x="1617240" y="12095"/>
                    <a:pt x="1619892" y="18498"/>
                    <a:pt x="1619892" y="25175"/>
                  </a:cubicBezTo>
                  <a:lnTo>
                    <a:pt x="1619892" y="2343265"/>
                  </a:lnTo>
                  <a:cubicBezTo>
                    <a:pt x="1619892" y="2357168"/>
                    <a:pt x="1608621" y="2368439"/>
                    <a:pt x="1594718" y="2368439"/>
                  </a:cubicBezTo>
                  <a:lnTo>
                    <a:pt x="25175" y="2368439"/>
                  </a:lnTo>
                  <a:cubicBezTo>
                    <a:pt x="11271" y="2368439"/>
                    <a:pt x="0" y="2357168"/>
                    <a:pt x="0" y="2343265"/>
                  </a:cubicBezTo>
                  <a:lnTo>
                    <a:pt x="0" y="25175"/>
                  </a:lnTo>
                  <a:cubicBezTo>
                    <a:pt x="0" y="11271"/>
                    <a:pt x="11271" y="0"/>
                    <a:pt x="2517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19892" cy="2406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700725" y="2768996"/>
            <a:ext cx="1084235" cy="1040865"/>
          </a:xfrm>
          <a:custGeom>
            <a:avLst/>
            <a:gdLst/>
            <a:ahLst/>
            <a:cxnLst/>
            <a:rect l="l" t="t" r="r" b="b"/>
            <a:pathLst>
              <a:path w="1084235" h="1040865">
                <a:moveTo>
                  <a:pt x="0" y="0"/>
                </a:moveTo>
                <a:lnTo>
                  <a:pt x="1084234" y="0"/>
                </a:lnTo>
                <a:lnTo>
                  <a:pt x="1084234" y="1040866"/>
                </a:lnTo>
                <a:lnTo>
                  <a:pt x="0" y="1040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13582" y="2222629"/>
            <a:ext cx="8554907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OUR MODEL VS GPT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72671" y="2832739"/>
            <a:ext cx="3084123" cy="937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2785" b="1">
                <a:solidFill>
                  <a:srgbClr val="13191D"/>
                </a:solidFill>
                <a:latin typeface="TT Hoves Bold"/>
                <a:ea typeface="TT Hoves Bold"/>
                <a:cs typeface="TT Hoves Bold"/>
                <a:sym typeface="TT Hoves Bold"/>
              </a:rPr>
              <a:t>ADAPTIVE STORYTELLING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3582" y="1176483"/>
            <a:ext cx="2542790" cy="293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3582" y="4113152"/>
            <a:ext cx="8734565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GPT incorporates a broader range of information - including recent news, market sentiment, and qualitative trends - that a basic OLS model (which relies strictly on historical numerical) data might miss.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00725" y="4072981"/>
            <a:ext cx="4858838" cy="554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GPT approach builds a narrative around each stock’s fundamentals and market conditions. 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NVIDA (NVDA) benefiting from the AI and semiconductor rally 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Microsoft (MSFT) - driven by cloud growth and strong enterprise fundamentals 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Costco (COST) - for its steady consumer demand and earnings stability 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O’Reilly Automative (ORLY) - owing to its robust margins and resilience in the auto sector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13582" y="3477453"/>
            <a:ext cx="6397040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QUALITATIVE INSIGHTS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3582" y="6778716"/>
            <a:ext cx="873456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GPT can weigh macroeconomic context, sector dynamics, and even investor sentiment.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13582" y="6150167"/>
            <a:ext cx="7450210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CONTEXTUAL UNDERSTANDING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1513582" y="9179310"/>
            <a:ext cx="1385056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13582" y="2222629"/>
            <a:ext cx="8554907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OUR MODEL VS GPT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3582" y="1176483"/>
            <a:ext cx="2542790" cy="293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DBE0757-94CE-3634-74EF-1EF9AE543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82" y="3301511"/>
            <a:ext cx="11379200" cy="55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4381" y="-102870"/>
            <a:ext cx="8033619" cy="7468342"/>
            <a:chOff x="0" y="0"/>
            <a:chExt cx="1244618" cy="1157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4618" cy="1157042"/>
            </a:xfrm>
            <a:custGeom>
              <a:avLst/>
              <a:gdLst/>
              <a:ahLst/>
              <a:cxnLst/>
              <a:rect l="l" t="t" r="r" b="b"/>
              <a:pathLst>
                <a:path w="1244618" h="1157042">
                  <a:moveTo>
                    <a:pt x="0" y="0"/>
                  </a:moveTo>
                  <a:lnTo>
                    <a:pt x="1244618" y="0"/>
                  </a:lnTo>
                  <a:lnTo>
                    <a:pt x="1244618" y="1157042"/>
                  </a:lnTo>
                  <a:lnTo>
                    <a:pt x="0" y="1157042"/>
                  </a:lnTo>
                  <a:close/>
                </a:path>
              </a:pathLst>
            </a:custGeom>
            <a:blipFill>
              <a:blip r:embed="rId3"/>
              <a:stretch>
                <a:fillRect l="-19722" r="-197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2242094" y="7398158"/>
            <a:ext cx="501720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2242094" y="8525486"/>
            <a:ext cx="501720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13582" y="2372649"/>
            <a:ext cx="7999181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RECOMMENDATIONS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3582" y="1176483"/>
            <a:ext cx="2542790" cy="293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3582" y="3593201"/>
            <a:ext cx="434372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PRIORTIZE HIGH-PERFORMERS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3593201"/>
            <a:ext cx="46278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3542" y="4047226"/>
            <a:ext cx="5827796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Use RollingOLS models</a:t>
            </a:r>
            <a:r>
              <a:rPr lang="en-US" sz="1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as they deliver the highest cumulative returns.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13582" y="4832721"/>
            <a:ext cx="434372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DIVERSIFY YOUR STRATEGY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4832721"/>
            <a:ext cx="46278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23542" y="5286746"/>
            <a:ext cx="5827796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Blend</a:t>
            </a:r>
            <a:r>
              <a:rPr lang="en-US" sz="1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high-return models with more balanced ones (e.g. RollingOLS with and Logistic) </a:t>
            </a:r>
            <a:r>
              <a:rPr lang="en-US" sz="17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to reduce volatility.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13582" y="6072241"/>
            <a:ext cx="434372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MITIGATE SECTOR BIAS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6072241"/>
            <a:ext cx="46278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23542" y="6526266"/>
            <a:ext cx="6067212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Adjust</a:t>
            </a:r>
            <a:r>
              <a:rPr lang="en-US" sz="1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models to lessen </a:t>
            </a:r>
            <a:r>
              <a:rPr lang="en-US" sz="17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over-reliance on Sector_Energy</a:t>
            </a:r>
            <a:r>
              <a:rPr lang="en-US" sz="1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by incorporating macro and money market indicators.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13582" y="7311761"/>
            <a:ext cx="434372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ENHANCE WITH MACRO DATA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7311761"/>
            <a:ext cx="46278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3542" y="7765786"/>
            <a:ext cx="5827796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17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ntegrate</a:t>
            </a:r>
            <a:r>
              <a:rPr lang="en-US" sz="1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key </a:t>
            </a:r>
            <a:r>
              <a:rPr lang="en-US" sz="17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macroeconomics and money market rates - related variables </a:t>
            </a:r>
            <a:r>
              <a:rPr lang="en-US" sz="1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improve model robustness.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13582" y="8551281"/>
            <a:ext cx="434372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MONITOR DRIVERS CONTINUOUSLY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8551281"/>
            <a:ext cx="46278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23542" y="9005306"/>
            <a:ext cx="5827796" cy="60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Regularly apply SHAP &amp; LIME analyses to </a:t>
            </a:r>
            <a:r>
              <a:rPr lang="en-US" sz="1700" b="1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ensure feature importance remains stable.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656482" y="4322202"/>
            <a:ext cx="8202022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QUESTIONS?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66303" y="5403290"/>
            <a:ext cx="55422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spc="14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Thank You for Attention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4437440" y="9138285"/>
            <a:ext cx="1385056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06553" y="9005654"/>
            <a:ext cx="4253349" cy="25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0"/>
              </a:lnSpc>
            </a:pPr>
            <a:r>
              <a:rPr lang="en-US" sz="1521" spc="1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DARE ANALTYICS | TEAM GORDON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12127" y="3620340"/>
            <a:ext cx="7899101" cy="811010"/>
            <a:chOff x="0" y="0"/>
            <a:chExt cx="2080422" cy="2135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0422" cy="213599"/>
            </a:xfrm>
            <a:custGeom>
              <a:avLst/>
              <a:gdLst/>
              <a:ahLst/>
              <a:cxnLst/>
              <a:rect l="l" t="t" r="r" b="b"/>
              <a:pathLst>
                <a:path w="2080422" h="213599">
                  <a:moveTo>
                    <a:pt x="0" y="0"/>
                  </a:moveTo>
                  <a:lnTo>
                    <a:pt x="2080422" y="0"/>
                  </a:lnTo>
                  <a:lnTo>
                    <a:pt x="2080422" y="213599"/>
                  </a:lnTo>
                  <a:lnTo>
                    <a:pt x="0" y="21359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80422" cy="251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70127" y="3620340"/>
            <a:ext cx="404225" cy="767516"/>
          </a:xfrm>
          <a:custGeom>
            <a:avLst/>
            <a:gdLst/>
            <a:ahLst/>
            <a:cxnLst/>
            <a:rect l="l" t="t" r="r" b="b"/>
            <a:pathLst>
              <a:path w="404225" h="767516">
                <a:moveTo>
                  <a:pt x="0" y="0"/>
                </a:moveTo>
                <a:lnTo>
                  <a:pt x="404226" y="0"/>
                </a:lnTo>
                <a:lnTo>
                  <a:pt x="404226" y="767516"/>
                </a:lnTo>
                <a:lnTo>
                  <a:pt x="0" y="767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822740" y="3649536"/>
            <a:ext cx="7899101" cy="811010"/>
            <a:chOff x="0" y="0"/>
            <a:chExt cx="2080422" cy="2135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0422" cy="213599"/>
            </a:xfrm>
            <a:custGeom>
              <a:avLst/>
              <a:gdLst/>
              <a:ahLst/>
              <a:cxnLst/>
              <a:rect l="l" t="t" r="r" b="b"/>
              <a:pathLst>
                <a:path w="2080422" h="213599">
                  <a:moveTo>
                    <a:pt x="0" y="0"/>
                  </a:moveTo>
                  <a:lnTo>
                    <a:pt x="2080422" y="0"/>
                  </a:lnTo>
                  <a:lnTo>
                    <a:pt x="2080422" y="213599"/>
                  </a:lnTo>
                  <a:lnTo>
                    <a:pt x="0" y="21359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80422" cy="251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197791" y="3671283"/>
            <a:ext cx="565404" cy="767516"/>
          </a:xfrm>
          <a:custGeom>
            <a:avLst/>
            <a:gdLst/>
            <a:ahLst/>
            <a:cxnLst/>
            <a:rect l="l" t="t" r="r" b="b"/>
            <a:pathLst>
              <a:path w="565404" h="767516">
                <a:moveTo>
                  <a:pt x="0" y="0"/>
                </a:moveTo>
                <a:lnTo>
                  <a:pt x="565403" y="0"/>
                </a:lnTo>
                <a:lnTo>
                  <a:pt x="565403" y="767517"/>
                </a:lnTo>
                <a:lnTo>
                  <a:pt x="0" y="767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9822740" y="5878760"/>
            <a:ext cx="7899101" cy="811010"/>
            <a:chOff x="0" y="0"/>
            <a:chExt cx="2080422" cy="2135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80422" cy="213599"/>
            </a:xfrm>
            <a:custGeom>
              <a:avLst/>
              <a:gdLst/>
              <a:ahLst/>
              <a:cxnLst/>
              <a:rect l="l" t="t" r="r" b="b"/>
              <a:pathLst>
                <a:path w="2080422" h="213599">
                  <a:moveTo>
                    <a:pt x="0" y="0"/>
                  </a:moveTo>
                  <a:lnTo>
                    <a:pt x="2080422" y="0"/>
                  </a:lnTo>
                  <a:lnTo>
                    <a:pt x="2080422" y="213599"/>
                  </a:lnTo>
                  <a:lnTo>
                    <a:pt x="0" y="21359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080422" cy="251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04187" y="5900507"/>
            <a:ext cx="559008" cy="767516"/>
          </a:xfrm>
          <a:custGeom>
            <a:avLst/>
            <a:gdLst/>
            <a:ahLst/>
            <a:cxnLst/>
            <a:rect l="l" t="t" r="r" b="b"/>
            <a:pathLst>
              <a:path w="559008" h="767516">
                <a:moveTo>
                  <a:pt x="0" y="0"/>
                </a:moveTo>
                <a:lnTo>
                  <a:pt x="559007" y="0"/>
                </a:lnTo>
                <a:lnTo>
                  <a:pt x="559007" y="767516"/>
                </a:lnTo>
                <a:lnTo>
                  <a:pt x="0" y="767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513582" y="2372649"/>
            <a:ext cx="9346158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DATA PRE-PROCESSING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13582" y="1176483"/>
            <a:ext cx="2542790" cy="29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48380" y="4621850"/>
            <a:ext cx="7745736" cy="5482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STAGE 1: 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Drop rows with missing ticker values </a:t>
            </a:r>
          </a:p>
          <a:p>
            <a:pPr algn="l">
              <a:lnSpc>
                <a:spcPts val="3302"/>
              </a:lnSpc>
            </a:pPr>
            <a:endParaRPr lang="en-US" sz="235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302"/>
              </a:lnSpc>
            </a:pP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STAGE 2: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Fill missing values with </a:t>
            </a: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6 month moving window-based mean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imputation with sector &amp; timestamp-based groups </a:t>
            </a:r>
          </a:p>
          <a:p>
            <a:pPr algn="l">
              <a:lnSpc>
                <a:spcPts val="3302"/>
              </a:lnSpc>
            </a:pPr>
            <a:endParaRPr lang="en-US" sz="235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>
              <a:lnSpc>
                <a:spcPts val="3302"/>
              </a:lnSpc>
            </a:pPr>
            <a:r>
              <a:rPr lang="en-US" sz="235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STAGE 3: </a:t>
            </a:r>
            <a:r>
              <a:rPr lang="en-US" sz="2350">
                <a:solidFill>
                  <a:srgbClr val="000000"/>
                </a:solidFill>
                <a:latin typeface="DM Sans"/>
                <a:sym typeface="DM Sans"/>
              </a:rPr>
              <a:t>Fill missing values with </a:t>
            </a:r>
            <a:r>
              <a:rPr lang="en-US" sz="2350">
                <a:solidFill>
                  <a:srgbClr val="000000"/>
                </a:solidFill>
                <a:latin typeface="DM Sans"/>
                <a:sym typeface="DM Sans Bold"/>
              </a:rPr>
              <a:t>1</a:t>
            </a:r>
            <a:r>
              <a:rPr lang="en-US" sz="2350" b="1">
                <a:solidFill>
                  <a:srgbClr val="000000"/>
                </a:solidFill>
                <a:latin typeface="DM Sans"/>
                <a:sym typeface="DM Sans Bold"/>
              </a:rPr>
              <a:t>2 month moving window-based mean</a:t>
            </a:r>
            <a:r>
              <a:rPr lang="en-US" sz="2350" b="1">
                <a:solidFill>
                  <a:srgbClr val="000000"/>
                </a:solidFill>
                <a:latin typeface="DM Sans"/>
                <a:sym typeface="DM Sans"/>
              </a:rPr>
              <a:t> </a:t>
            </a:r>
            <a:r>
              <a:rPr lang="en-US" sz="2350">
                <a:solidFill>
                  <a:srgbClr val="000000"/>
                </a:solidFill>
                <a:latin typeface="DM Sans"/>
                <a:sym typeface="DM Sans"/>
              </a:rPr>
              <a:t>imputation with sector &amp; timestamp-based groups</a:t>
            </a:r>
            <a:endParaRPr lang="en-US" sz="2359">
              <a:solidFill>
                <a:srgbClr val="000000"/>
              </a:solidFill>
              <a:latin typeface="DM Sans"/>
            </a:endParaRPr>
          </a:p>
          <a:p>
            <a:pPr algn="l">
              <a:lnSpc>
                <a:spcPts val="3302"/>
              </a:lnSpc>
            </a:pPr>
            <a:endParaRPr lang="en-US" sz="235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302"/>
              </a:lnSpc>
            </a:pP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STAGE 4: 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Imputed the remaining with </a:t>
            </a: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mean derived from all the data from the beginning up to the selected timestamp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13582" y="3782640"/>
            <a:ext cx="869700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MISSING VALUE IMPUTATION (4 STAGES):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59740" y="3811837"/>
            <a:ext cx="804784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SCALED DATA (1ST STAGE):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59740" y="6062807"/>
            <a:ext cx="804784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MULTICOLLINEARITY CHECK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54930" y="4619267"/>
            <a:ext cx="5522994" cy="82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Scaled data to zero mean, and then unit variance grouped by timestamps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58575" y="6913707"/>
            <a:ext cx="5522994" cy="2083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Used </a:t>
            </a: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Heatmap &amp; Variance Inflation Factor (VIF) 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detect correlated features</a:t>
            </a:r>
          </a:p>
          <a:p>
            <a:pPr algn="l">
              <a:lnSpc>
                <a:spcPts val="3302"/>
              </a:lnSpc>
            </a:pP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High-VIF 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features were </a:t>
            </a: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removed 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(3 variables reduced)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12127" y="3620340"/>
            <a:ext cx="7899101" cy="811010"/>
            <a:chOff x="0" y="0"/>
            <a:chExt cx="2080422" cy="2135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0422" cy="213599"/>
            </a:xfrm>
            <a:custGeom>
              <a:avLst/>
              <a:gdLst/>
              <a:ahLst/>
              <a:cxnLst/>
              <a:rect l="l" t="t" r="r" b="b"/>
              <a:pathLst>
                <a:path w="2080422" h="213599">
                  <a:moveTo>
                    <a:pt x="0" y="0"/>
                  </a:moveTo>
                  <a:lnTo>
                    <a:pt x="2080422" y="0"/>
                  </a:lnTo>
                  <a:lnTo>
                    <a:pt x="2080422" y="213599"/>
                  </a:lnTo>
                  <a:lnTo>
                    <a:pt x="0" y="21359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80422" cy="251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2127" y="7496336"/>
            <a:ext cx="7899101" cy="811010"/>
            <a:chOff x="0" y="0"/>
            <a:chExt cx="2080422" cy="2135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0422" cy="213599"/>
            </a:xfrm>
            <a:custGeom>
              <a:avLst/>
              <a:gdLst/>
              <a:ahLst/>
              <a:cxnLst/>
              <a:rect l="l" t="t" r="r" b="b"/>
              <a:pathLst>
                <a:path w="2080422" h="213599">
                  <a:moveTo>
                    <a:pt x="0" y="0"/>
                  </a:moveTo>
                  <a:lnTo>
                    <a:pt x="2080422" y="0"/>
                  </a:lnTo>
                  <a:lnTo>
                    <a:pt x="2080422" y="213599"/>
                  </a:lnTo>
                  <a:lnTo>
                    <a:pt x="0" y="213599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80422" cy="251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55365" y="3598633"/>
            <a:ext cx="746670" cy="832717"/>
          </a:xfrm>
          <a:custGeom>
            <a:avLst/>
            <a:gdLst/>
            <a:ahLst/>
            <a:cxnLst/>
            <a:rect l="l" t="t" r="r" b="b"/>
            <a:pathLst>
              <a:path w="746670" h="832717">
                <a:moveTo>
                  <a:pt x="0" y="0"/>
                </a:moveTo>
                <a:lnTo>
                  <a:pt x="746670" y="0"/>
                </a:lnTo>
                <a:lnTo>
                  <a:pt x="746670" y="832717"/>
                </a:lnTo>
                <a:lnTo>
                  <a:pt x="0" y="832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36370" y="7467140"/>
            <a:ext cx="616211" cy="832717"/>
          </a:xfrm>
          <a:custGeom>
            <a:avLst/>
            <a:gdLst/>
            <a:ahLst/>
            <a:cxnLst/>
            <a:rect l="l" t="t" r="r" b="b"/>
            <a:pathLst>
              <a:path w="616211" h="832717">
                <a:moveTo>
                  <a:pt x="0" y="0"/>
                </a:moveTo>
                <a:lnTo>
                  <a:pt x="616211" y="0"/>
                </a:lnTo>
                <a:lnTo>
                  <a:pt x="616211" y="832717"/>
                </a:lnTo>
                <a:lnTo>
                  <a:pt x="0" y="8327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9596970" y="3620340"/>
          <a:ext cx="8379800" cy="6176641"/>
        </p:xfrm>
        <a:graphic>
          <a:graphicData uri="http://schemas.openxmlformats.org/drawingml/2006/table">
            <a:tbl>
              <a:tblPr/>
              <a:tblGrid>
                <a:gridCol w="1840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5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3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8283"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Category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Original Variables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PCA Components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788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Profitability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ROA, ROE, ROCE, NPM, OPM_AD, OPM_BD, PreTaxPM, CFM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PCA_Profitability_1, PCA_Profitability_2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7788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Valuation_PE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PE_OpB, PE_OpD, PE_Exc, PE_Inc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PCA_Valuation_PE_1, PCA_Valuation_PE_2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7788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Leverage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D_A, D_Cap, DE%, LTD_TL, TL_InvCap, LTD_InvCap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PCA_Leverage_1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7788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Liquidity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Cash%, Quick%, Current%, CashConv, OCF_CL, PreDeprPrft_CL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PCA_Liquidity_1, PCA_Liquidity_2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9418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Efficiency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InvTO, AssetTO, RecTO, PayTO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PCA_Efficiency_1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7788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Capital_Allocation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Eq_InvCap, PstTax_AvEq, PstTax_InvCapx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PCA_Capital_Allocation_1, PCA_Capital_Allocation_2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513582" y="2372649"/>
            <a:ext cx="15745718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DATA PRE-PROCESSING - CONTINUED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3582" y="1176483"/>
            <a:ext cx="2542790" cy="29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6947" y="4402860"/>
            <a:ext cx="7745736" cy="292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9324" lvl="1" indent="-254662" algn="l">
              <a:lnSpc>
                <a:spcPts val="3302"/>
              </a:lnSpc>
              <a:buFont typeface="Arial"/>
              <a:buChar char="•"/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Grouped financial ratios into </a:t>
            </a: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6 categories</a:t>
            </a:r>
          </a:p>
          <a:p>
            <a:pPr marL="509324" lvl="1" indent="-254662" algn="l">
              <a:lnSpc>
                <a:spcPts val="3302"/>
              </a:lnSpc>
              <a:buFont typeface="Arial"/>
              <a:buChar char="•"/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Applied PCA to reduce dimensionality to </a:t>
            </a: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10 components 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while preserving 95% variance </a:t>
            </a:r>
          </a:p>
          <a:p>
            <a:pPr marL="509324" lvl="1" indent="-254662" algn="l">
              <a:lnSpc>
                <a:spcPts val="3302"/>
              </a:lnSpc>
              <a:buFont typeface="Arial"/>
              <a:buChar char="•"/>
            </a:pP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 valuation ratios (PS, PB, EVM, CAPEI) 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are kept for better interpretability </a:t>
            </a:r>
          </a:p>
          <a:p>
            <a:pPr marL="509324" lvl="1" indent="-254662" algn="l">
              <a:lnSpc>
                <a:spcPts val="3302"/>
              </a:lnSpc>
              <a:buFont typeface="Arial"/>
              <a:buChar char="•"/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Therefore, the above process narrowed down</a:t>
            </a: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66 variables to 14 variables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3582" y="3782640"/>
            <a:ext cx="8697001" cy="439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5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PCA TRANSFORMATION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9126" y="7658637"/>
            <a:ext cx="804784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SCALED DATA (2ND STAGE):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0180" y="8402597"/>
            <a:ext cx="7086241" cy="166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9324" lvl="1" indent="-254662" algn="l">
              <a:lnSpc>
                <a:spcPts val="3302"/>
              </a:lnSpc>
              <a:buFont typeface="Arial"/>
              <a:buChar char="•"/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Applied </a:t>
            </a: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RobustScaler 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after PCA to stabilize both the x &amp; y variables </a:t>
            </a:r>
          </a:p>
          <a:p>
            <a:pPr marL="509324" lvl="1" indent="-254662" algn="l">
              <a:lnSpc>
                <a:spcPts val="3302"/>
              </a:lnSpc>
              <a:buFont typeface="Arial"/>
              <a:buChar char="•"/>
            </a:pP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Applied the </a:t>
            </a: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10% winsorization</a:t>
            </a:r>
            <a:r>
              <a:rPr lang="en-US" sz="23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to remove outliers &amp; </a:t>
            </a:r>
            <a:r>
              <a:rPr lang="en-US" sz="235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 high-VIF columns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74353" y="9244012"/>
            <a:ext cx="16084947" cy="14288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13582" y="3525174"/>
            <a:ext cx="857339" cy="804339"/>
          </a:xfrm>
          <a:custGeom>
            <a:avLst/>
            <a:gdLst/>
            <a:ahLst/>
            <a:cxnLst/>
            <a:rect l="l" t="t" r="r" b="b"/>
            <a:pathLst>
              <a:path w="857339" h="804339">
                <a:moveTo>
                  <a:pt x="0" y="0"/>
                </a:moveTo>
                <a:lnTo>
                  <a:pt x="857338" y="0"/>
                </a:lnTo>
                <a:lnTo>
                  <a:pt x="857338" y="804339"/>
                </a:lnTo>
                <a:lnTo>
                  <a:pt x="0" y="804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3582" y="5371549"/>
            <a:ext cx="857339" cy="804339"/>
          </a:xfrm>
          <a:custGeom>
            <a:avLst/>
            <a:gdLst/>
            <a:ahLst/>
            <a:cxnLst/>
            <a:rect l="l" t="t" r="r" b="b"/>
            <a:pathLst>
              <a:path w="857339" h="804339">
                <a:moveTo>
                  <a:pt x="0" y="0"/>
                </a:moveTo>
                <a:lnTo>
                  <a:pt x="857338" y="0"/>
                </a:lnTo>
                <a:lnTo>
                  <a:pt x="857338" y="804339"/>
                </a:lnTo>
                <a:lnTo>
                  <a:pt x="0" y="804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13582" y="7300637"/>
            <a:ext cx="857339" cy="804339"/>
          </a:xfrm>
          <a:custGeom>
            <a:avLst/>
            <a:gdLst/>
            <a:ahLst/>
            <a:cxnLst/>
            <a:rect l="l" t="t" r="r" b="b"/>
            <a:pathLst>
              <a:path w="857339" h="804339">
                <a:moveTo>
                  <a:pt x="0" y="0"/>
                </a:moveTo>
                <a:lnTo>
                  <a:pt x="857338" y="0"/>
                </a:lnTo>
                <a:lnTo>
                  <a:pt x="857338" y="804339"/>
                </a:lnTo>
                <a:lnTo>
                  <a:pt x="0" y="804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739513" y="2410642"/>
            <a:ext cx="6519787" cy="6519787"/>
          </a:xfrm>
          <a:custGeom>
            <a:avLst/>
            <a:gdLst/>
            <a:ahLst/>
            <a:cxnLst/>
            <a:rect l="l" t="t" r="r" b="b"/>
            <a:pathLst>
              <a:path w="6519787" h="6519787">
                <a:moveTo>
                  <a:pt x="0" y="0"/>
                </a:moveTo>
                <a:lnTo>
                  <a:pt x="6519787" y="0"/>
                </a:lnTo>
                <a:lnTo>
                  <a:pt x="6519787" y="6519786"/>
                </a:lnTo>
                <a:lnTo>
                  <a:pt x="0" y="6519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13582" y="2372649"/>
            <a:ext cx="942863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READY TO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3582" y="1176483"/>
            <a:ext cx="2542790" cy="29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09978" y="3684138"/>
            <a:ext cx="635213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FINAL DATA READINESS CHECK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09978" y="4281888"/>
            <a:ext cx="6352131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Ensured cleaned, normalized and transformed dataset with no missing values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9978" y="5530513"/>
            <a:ext cx="635213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TWO DATASETS TO WORK WITH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09978" y="6128263"/>
            <a:ext cx="6352131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Single-scaled Dataset 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Double-scaled Dataset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09978" y="7459601"/>
            <a:ext cx="635213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FINALIZATION OF VARIABLES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09978" y="8057351"/>
            <a:ext cx="6352131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Y-Variable: Return_Next 3M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X-Variable: 17 variables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82040" y="3634273"/>
            <a:ext cx="5755823" cy="547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600" lvl="1" indent="-240300" algn="l">
              <a:lnSpc>
                <a:spcPts val="3116"/>
              </a:lnSpc>
              <a:spcAft>
                <a:spcPts val="600"/>
              </a:spcAft>
              <a:buFont typeface="Arial"/>
              <a:buChar char="•"/>
            </a:pPr>
            <a:r>
              <a:rPr lang="en-US" sz="2226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Price Multiples: </a:t>
            </a:r>
            <a:r>
              <a:rPr lang="en-US" sz="222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PS, PB, EVM, PCA_Valuation_PE_1, PCA_Valuation_PE_2</a:t>
            </a:r>
          </a:p>
          <a:p>
            <a:pPr marL="480600" lvl="1" indent="-240300" algn="l">
              <a:lnSpc>
                <a:spcPts val="3116"/>
              </a:lnSpc>
              <a:spcAft>
                <a:spcPts val="600"/>
              </a:spcAft>
              <a:buFont typeface="Arial"/>
              <a:buChar char="•"/>
            </a:pPr>
            <a:r>
              <a:rPr lang="en-US" sz="2226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Ratios: </a:t>
            </a:r>
            <a:r>
              <a:rPr lang="en-US" sz="222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PCA_Profitability_1, PCA_Leverage_1, PCA_Liquidity_1, PCA_Efficiency_1, PCA_Capital_Allocation_1, PCA_Capital_Allocation_2</a:t>
            </a:r>
          </a:p>
          <a:p>
            <a:pPr marL="480600" lvl="1" indent="-240300" algn="l">
              <a:lnSpc>
                <a:spcPts val="3116"/>
              </a:lnSpc>
              <a:spcAft>
                <a:spcPts val="600"/>
              </a:spcAft>
              <a:buFont typeface="Arial"/>
              <a:buChar char="•"/>
            </a:pPr>
            <a:r>
              <a:rPr lang="en-US" sz="2226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Sectors: </a:t>
            </a:r>
            <a:r>
              <a:rPr lang="en-US" sz="2226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Sector_Communication</a:t>
            </a:r>
            <a:r>
              <a:rPr lang="en-US" sz="222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226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Sector_Consumer</a:t>
            </a:r>
            <a:r>
              <a:rPr lang="en-US" sz="222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Staples, </a:t>
            </a:r>
            <a:r>
              <a:rPr lang="en-US" sz="2226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Sector_Energy</a:t>
            </a:r>
            <a:r>
              <a:rPr lang="en-US" sz="222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226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Sector_Industrials</a:t>
            </a:r>
            <a:r>
              <a:rPr lang="en-US" sz="222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226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Sector_Materials</a:t>
            </a:r>
            <a:r>
              <a:rPr lang="en-US" sz="222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226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Sector_Utilities</a:t>
            </a:r>
            <a:endParaRPr lang="en-US" sz="222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38"/>
              </a:lnSpc>
            </a:pPr>
            <a:endParaRPr lang="en-US" sz="222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739513" y="2876083"/>
            <a:ext cx="635213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17 X- VARIABLES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74353" y="9244012"/>
            <a:ext cx="16084947" cy="14288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833297"/>
              </p:ext>
            </p:extLst>
          </p:nvPr>
        </p:nvGraphicFramePr>
        <p:xfrm>
          <a:off x="1513582" y="3600912"/>
          <a:ext cx="13698473" cy="5410202"/>
        </p:xfrm>
        <a:graphic>
          <a:graphicData uri="http://schemas.openxmlformats.org/drawingml/2006/table">
            <a:tbl>
              <a:tblPr/>
              <a:tblGrid>
                <a:gridCol w="3530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8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3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0279"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 Type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91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Models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91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Scaling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91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Key Features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9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045">
                <a:tc rowSpan="2"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RollingOLS Regression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 1 &amp; 2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Single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Time-series regression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045">
                <a:tc vMerge="1"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RollingOLS Regression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 3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Double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With </a:t>
                      </a:r>
                      <a:r>
                        <a:rPr lang="en-US" sz="2499" b="1" i="0">
                          <a:solidFill>
                            <a:schemeClr val="tx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additional normalization</a:t>
                      </a:r>
                      <a:endParaRPr lang="en-US" sz="1100" b="1" i="0">
                        <a:solidFill>
                          <a:schemeClr val="tx2"/>
                        </a:solidFill>
                      </a:endParaRPr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045">
                <a:tc rowSpan="2"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Logistic Regression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 4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Single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Binary classification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045">
                <a:tc vMerge="1"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Logistic Regression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 5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Double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With </a:t>
                      </a:r>
                      <a:r>
                        <a:rPr lang="en-US" sz="2499" b="1" i="0">
                          <a:solidFill>
                            <a:schemeClr val="tx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additional normalization</a:t>
                      </a:r>
                      <a:endParaRPr lang="en-US" sz="1100" b="1" i="0">
                        <a:solidFill>
                          <a:schemeClr val="tx2"/>
                        </a:solidFill>
                      </a:endParaRPr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1743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Random Forest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 6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Double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Binary classification with </a:t>
                      </a:r>
                      <a:r>
                        <a:rPr lang="en-US" sz="2499" b="1" i="0">
                          <a:solidFill>
                            <a:schemeClr val="tx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additional normalization</a:t>
                      </a:r>
                      <a:endParaRPr lang="en-US" sz="1100" b="1" i="0">
                        <a:solidFill>
                          <a:schemeClr val="tx2"/>
                        </a:solidFill>
                      </a:endParaRPr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513582" y="2372649"/>
            <a:ext cx="942863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MODEL BUILDING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3582" y="1176483"/>
            <a:ext cx="2542790" cy="29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059800"/>
              </p:ext>
            </p:extLst>
          </p:nvPr>
        </p:nvGraphicFramePr>
        <p:xfrm>
          <a:off x="1513582" y="3638550"/>
          <a:ext cx="16099459" cy="5619747"/>
        </p:xfrm>
        <a:graphic>
          <a:graphicData uri="http://schemas.openxmlformats.org/drawingml/2006/table">
            <a:tbl>
              <a:tblPr/>
              <a:tblGrid>
                <a:gridCol w="3219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35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9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11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80691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Aspect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Model 1 &amp; 2 (RollingOLS Single-scaled)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Model 3( RollingOLS Double-scaled)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Model 4 &amp; 5 (Logistic Regression)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Model 6 (Random Forest)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673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Target Variable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 i="1">
                          <a:solidFill>
                            <a:schemeClr val="tx2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Return_Next 3M </a:t>
                      </a:r>
                      <a:r>
                        <a:rPr lang="en-US" sz="1899" b="0" i="0">
                          <a:solidFill>
                            <a:schemeClr val="tx1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(Continuous)</a:t>
                      </a:r>
                      <a:endParaRPr lang="en-US" sz="1100" b="0" i="0">
                        <a:solidFill>
                          <a:schemeClr val="tx1"/>
                        </a:solidFill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Return_Next 3M (Continuous)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 i="1">
                          <a:solidFill>
                            <a:schemeClr val="tx2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Converted to Binary 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(Above/Below Median)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Converted to Binary (Above/Below Median)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6182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Feature Engineering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Uses all available financial ratios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Uses all available financial ratios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Creates a binary classification target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Uses financial ratios &amp; </a:t>
                      </a:r>
                      <a:r>
                        <a:rPr lang="en-US" sz="1899" b="1" i="1">
                          <a:solidFill>
                            <a:schemeClr val="tx2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engineered features</a:t>
                      </a:r>
                      <a:endParaRPr lang="en-US" sz="1100" b="1" i="1">
                        <a:solidFill>
                          <a:schemeClr val="tx2"/>
                        </a:solidFill>
                      </a:endParaRPr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6182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Scaling Method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Single</a:t>
                      </a:r>
                    </a:p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(StandardScaler)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Double (StandardScaler + </a:t>
                      </a:r>
                    </a:p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err="1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RobustScaler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Single &amp; Double</a:t>
                      </a:r>
                    </a:p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Double (StandardScaler + </a:t>
                      </a:r>
                    </a:p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err="1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RobustScaler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1673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Rolling Window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36-months moving window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36-months moving window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36-months moving window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36-months moving window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1673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Model Complexity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Linear Model with Time-Series Adaptation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Linear Model with Time-Series Adaptation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Simple Binary Classification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 i="1">
                          <a:solidFill>
                            <a:schemeClr val="tx2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Non-Linear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Decision Trees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1673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Evaluation Metrics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R², MSE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R², MSE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Accuracy, ROC AUC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T Hoves"/>
                          <a:ea typeface="TT Hoves"/>
                          <a:cs typeface="TT Hoves"/>
                          <a:sym typeface="TT Hoves"/>
                        </a:rPr>
                        <a:t>Accuracy, ROC AUC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513582" y="2372649"/>
            <a:ext cx="1200394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MODEL METHODOLOGIES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3582" y="1176483"/>
            <a:ext cx="2542790" cy="29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GORDON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7200" y="952500"/>
            <a:ext cx="16840200" cy="83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52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MODEL PERFORMANCE - MODEL 3 ROLLING OLS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FD8C12-E455-A487-C8E6-9EE36CEA5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767" y="2852928"/>
            <a:ext cx="13381234" cy="664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29550" y="952500"/>
            <a:ext cx="15358249" cy="83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52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MODEL PERFORMANCE - MODEL 5 LOGISTIC </a:t>
            </a:r>
          </a:p>
        </p:txBody>
      </p:sp>
      <p:pic>
        <p:nvPicPr>
          <p:cNvPr id="2050" name="Picture 2" descr="A graph of lines and dots&#10;&#10;AI-generated content may be incorrect.">
            <a:extLst>
              <a:ext uri="{FF2B5EF4-FFF2-40B4-BE49-F238E27FC236}">
                <a16:creationId xmlns:a16="http://schemas.microsoft.com/office/drawing/2014/main" id="{DDF6AD4E-4855-7F66-3D9E-FB2C74680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850" y="2228644"/>
            <a:ext cx="12560300" cy="7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1843</Words>
  <Application>Microsoft Office PowerPoint</Application>
  <PresentationFormat>Custom</PresentationFormat>
  <Paragraphs>354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TT Hoves Bold</vt:lpstr>
      <vt:lpstr>DM Sans</vt:lpstr>
      <vt:lpstr>Aptos</vt:lpstr>
      <vt:lpstr>DM Sans Bold</vt:lpstr>
      <vt:lpstr>Canva Sans</vt:lpstr>
      <vt:lpstr>Canva Sans Bold</vt:lpstr>
      <vt:lpstr>TT Hoves</vt:lpstr>
      <vt:lpstr>Google Sans</vt:lpstr>
      <vt:lpstr>Calibri</vt:lpstr>
      <vt:lpstr>Arial</vt:lpstr>
      <vt:lpstr>DM Sans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</dc:title>
  <cp:lastModifiedBy>Sam Hossain</cp:lastModifiedBy>
  <cp:revision>5</cp:revision>
  <dcterms:created xsi:type="dcterms:W3CDTF">2006-08-16T00:00:00Z</dcterms:created>
  <dcterms:modified xsi:type="dcterms:W3CDTF">2025-09-07T06:37:15Z</dcterms:modified>
  <dc:identifier>DAGfHh_zUOo</dc:identifier>
</cp:coreProperties>
</file>